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8288000" cy="10287000"/>
  <p:notesSz cx="6858000" cy="9144000"/>
  <p:embeddedFontLst>
    <p:embeddedFont>
      <p:font typeface="Clear Sans Regular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Barlow Bold" charset="-94"/>
      <p:regular r:id="rId32"/>
    </p:embeddedFont>
    <p:embeddedFont>
      <p:font typeface="Arimo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3628336" y="-2739838"/>
            <a:ext cx="7537076" cy="72569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659532" y="5764695"/>
            <a:ext cx="7256937" cy="69872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68670" y="647700"/>
            <a:ext cx="10944390" cy="9618018"/>
            <a:chOff x="0" y="-2478538"/>
            <a:chExt cx="14592520" cy="12824023"/>
          </a:xfrm>
        </p:grpSpPr>
        <p:sp>
          <p:nvSpPr>
            <p:cNvPr id="5" name="TextBox 5"/>
            <p:cNvSpPr txBox="1"/>
            <p:nvPr/>
          </p:nvSpPr>
          <p:spPr>
            <a:xfrm>
              <a:off x="258307" y="-2478538"/>
              <a:ext cx="14334213" cy="1282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0400" dirty="0">
                  <a:solidFill>
                    <a:srgbClr val="91612F"/>
                  </a:solidFill>
                  <a:latin typeface="Linux Biolinum"/>
                </a:rPr>
                <a:t>ANNE-BABA </a:t>
              </a:r>
              <a:r>
                <a:rPr lang="en-US" sz="10400" dirty="0" smtClean="0">
                  <a:solidFill>
                    <a:srgbClr val="91612F"/>
                  </a:solidFill>
                  <a:latin typeface="Linux Biolinum"/>
                </a:rPr>
                <a:t>TUTUMLARI</a:t>
              </a:r>
              <a:endParaRPr lang="tr-TR" sz="10400" dirty="0" smtClean="0">
                <a:solidFill>
                  <a:srgbClr val="91612F"/>
                </a:solidFill>
                <a:latin typeface="Linux Biolinum"/>
              </a:endParaRPr>
            </a:p>
            <a:p>
              <a:pPr algn="ctr">
                <a:lnSpc>
                  <a:spcPts val="15000"/>
                </a:lnSpc>
              </a:pPr>
              <a:endParaRPr lang="tr-TR" sz="10400" dirty="0" smtClean="0">
                <a:solidFill>
                  <a:srgbClr val="91612F"/>
                </a:solidFill>
                <a:latin typeface="Linux Biolinum"/>
              </a:endParaRPr>
            </a:p>
            <a:p>
              <a:pPr algn="ctr">
                <a:lnSpc>
                  <a:spcPts val="15000"/>
                </a:lnSpc>
              </a:pPr>
              <a:r>
                <a:rPr lang="tr-TR" sz="6000" dirty="0" smtClean="0">
                  <a:solidFill>
                    <a:srgbClr val="91612F"/>
                  </a:solidFill>
                  <a:latin typeface="Linux Biolinum"/>
                </a:rPr>
                <a:t>18 MART İLKOKULU</a:t>
              </a:r>
              <a:br>
                <a:rPr lang="tr-TR" sz="6000" dirty="0" smtClean="0">
                  <a:solidFill>
                    <a:srgbClr val="91612F"/>
                  </a:solidFill>
                  <a:latin typeface="Linux Biolinum"/>
                </a:rPr>
              </a:br>
              <a:r>
                <a:rPr lang="tr-TR" sz="6000" dirty="0" smtClean="0">
                  <a:solidFill>
                    <a:srgbClr val="91612F"/>
                  </a:solidFill>
                  <a:latin typeface="Linux Biolinum"/>
                </a:rPr>
                <a:t>REHBERLİK SERVİSİ</a:t>
              </a:r>
              <a:endParaRPr lang="en-US" sz="6000" dirty="0">
                <a:solidFill>
                  <a:srgbClr val="91612F"/>
                </a:solidFill>
                <a:latin typeface="Linux Biolin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192517"/>
              <a:ext cx="14334213" cy="838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endParaRPr lang="en-US" sz="3800" spc="342" dirty="0">
                <a:solidFill>
                  <a:srgbClr val="D4813E"/>
                </a:solidFill>
                <a:latin typeface="Clear Sans Regular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662519" y="4657168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53844" y="7492036"/>
            <a:ext cx="4565087" cy="44986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259300" y="1002117"/>
            <a:ext cx="1691219" cy="46277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t="14452" b="14452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30205"/>
            <a:ext cx="1238886" cy="1189829"/>
            <a:chOff x="0" y="0"/>
            <a:chExt cx="1651848" cy="158643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126" b="126"/>
            <a:stretch>
              <a:fillRect/>
            </a:stretch>
          </p:blipFill>
          <p:spPr>
            <a:xfrm>
              <a:off x="0" y="0"/>
              <a:ext cx="1651848" cy="1586438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77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7443" y="3198658"/>
            <a:ext cx="9010976" cy="5058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Arimo"/>
              </a:rPr>
              <a:t>Ebeveynlerinin baskısı altında olan çocuk sessiz, uslu, dikkatli olmasına karşın çekingen, silik, başkalarının etkisinde kolayca kalabilen, aşırı hassas bir yapıya sahip olabilmektedir.</a:t>
            </a:r>
          </a:p>
          <a:p>
            <a:pPr>
              <a:lnSpc>
                <a:spcPts val="5739"/>
              </a:lnSpc>
            </a:pPr>
            <a:endParaRPr/>
          </a:p>
          <a:p>
            <a:pPr algn="l">
              <a:lnSpc>
                <a:spcPts val="5739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18928" r="18928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23587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AŞIRI KORUYUCU TUTUM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72632"/>
            <a:ext cx="1238886" cy="1104975"/>
            <a:chOff x="0" y="0"/>
            <a:chExt cx="1651848" cy="14733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3682" b="3682"/>
            <a:stretch>
              <a:fillRect/>
            </a:stretch>
          </p:blipFill>
          <p:spPr>
            <a:xfrm>
              <a:off x="0" y="0"/>
              <a:ext cx="1651848" cy="1473300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02640"/>
              <a:ext cx="665416" cy="674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41148" y="2126289"/>
            <a:ext cx="9010976" cy="830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Arimo"/>
              </a:rPr>
              <a:t>Çocuğa gereğinden fazla kontrol ve özen gösterilmektedir.</a:t>
            </a:r>
          </a:p>
          <a:p>
            <a:pPr>
              <a:lnSpc>
                <a:spcPts val="5039"/>
              </a:lnSpc>
            </a:pPr>
            <a:endParaRPr/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Arimo"/>
              </a:rPr>
              <a:t>Çocuklarına hayat tecrübesi yaşama fırsatı tanımazlar.</a:t>
            </a:r>
          </a:p>
          <a:p>
            <a:pPr>
              <a:lnSpc>
                <a:spcPts val="5039"/>
              </a:lnSpc>
            </a:pPr>
            <a:endParaRPr/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Arimo"/>
              </a:rPr>
              <a:t>Çocuklarının büyüdüğünü fark etmeyip bebekmiş gibi davranırlar.</a:t>
            </a:r>
          </a:p>
          <a:p>
            <a:pPr>
              <a:lnSpc>
                <a:spcPts val="5039"/>
              </a:lnSpc>
            </a:pPr>
            <a:endParaRPr/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Arimo"/>
              </a:rPr>
              <a:t>Çocuklarına hiçbir iş ve sorumluluk vermezler, her şeyi kendileri yaparlar.</a:t>
            </a:r>
          </a:p>
          <a:p>
            <a:pPr>
              <a:lnSpc>
                <a:spcPts val="5039"/>
              </a:lnSpc>
            </a:pPr>
            <a:endParaRPr/>
          </a:p>
          <a:p>
            <a:pPr algn="l">
              <a:lnSpc>
                <a:spcPts val="5039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t="14464" b="14464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30303" y="573587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9939" y="1083427"/>
            <a:ext cx="1229361" cy="1083385"/>
            <a:chOff x="0" y="0"/>
            <a:chExt cx="1639148" cy="144451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236" b="4236"/>
            <a:stretch>
              <a:fillRect/>
            </a:stretch>
          </p:blipFill>
          <p:spPr>
            <a:xfrm>
              <a:off x="0" y="0"/>
              <a:ext cx="1639148" cy="144451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3810" y="402640"/>
              <a:ext cx="660300" cy="64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950209"/>
            <a:ext cx="10049068" cy="703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Özgüven duygusu geliştiremez.</a:t>
            </a:r>
          </a:p>
          <a:p>
            <a:pPr>
              <a:lnSpc>
                <a:spcPts val="5599"/>
              </a:lnSpc>
            </a:pPr>
            <a:endParaRPr/>
          </a:p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Kendi başına bir şey yapamaz,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rimo"/>
              </a:rPr>
              <a:t> yapabileceğine inanmaz.</a:t>
            </a:r>
          </a:p>
          <a:p>
            <a:pPr>
              <a:lnSpc>
                <a:spcPts val="5599"/>
              </a:lnSpc>
            </a:pPr>
            <a:endParaRPr/>
          </a:p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Aileden uzak olma onlar için çok zor bir durumdur.</a:t>
            </a:r>
          </a:p>
          <a:p>
            <a:pPr>
              <a:lnSpc>
                <a:spcPts val="5599"/>
              </a:lnSpc>
            </a:pPr>
            <a:endParaRPr/>
          </a:p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</a:rPr>
              <a:t>Dolayısıyla huzursuz ve kaygılı olur.</a:t>
            </a:r>
          </a:p>
          <a:p>
            <a:pPr algn="l">
              <a:lnSpc>
                <a:spcPts val="5599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t="14464" b="14464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9939" y="1083427"/>
            <a:ext cx="1229361" cy="1083385"/>
            <a:chOff x="0" y="0"/>
            <a:chExt cx="1639148" cy="144451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236" b="4236"/>
            <a:stretch>
              <a:fillRect/>
            </a:stretch>
          </p:blipFill>
          <p:spPr>
            <a:xfrm>
              <a:off x="0" y="0"/>
              <a:ext cx="1639148" cy="144451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3810" y="402640"/>
              <a:ext cx="660300" cy="64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290251"/>
            <a:ext cx="10049068" cy="795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Sorumluluk duygusu gelişemez.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İçe dönük ya da saldırgan olur.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Davranış bozukluğu (tırnak yeme, kekemelik, okul fobisi, yalan vb.) görülür.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Anne-babaya bağımlı olur.</a:t>
            </a:r>
          </a:p>
          <a:p>
            <a:pPr algn="l">
              <a:lnSpc>
                <a:spcPts val="5739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18732" r="18732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23587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İLGİSİZ-DUYARSIZ TUTUM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83427"/>
            <a:ext cx="1238886" cy="1083385"/>
            <a:chOff x="0" y="0"/>
            <a:chExt cx="1651848" cy="144451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587" b="4587"/>
            <a:stretch>
              <a:fillRect/>
            </a:stretch>
          </p:blipFill>
          <p:spPr>
            <a:xfrm>
              <a:off x="0" y="0"/>
              <a:ext cx="1651848" cy="144451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02640"/>
              <a:ext cx="665416" cy="64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41148" y="2290251"/>
            <a:ext cx="9010976" cy="788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Sadece anne, sadece baba ya da anne- baba duyarsızdır. 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Çocuklarına yeteri kadar zaman ayırmazlar. 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Çocukları için hiçbir konuda gerekli çabayı harcamazlar. 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Ruhsal durum ve okul başarısıyla ilgilenilmez</a:t>
            </a:r>
          </a:p>
          <a:p>
            <a:pPr algn="l">
              <a:lnSpc>
                <a:spcPts val="5179"/>
              </a:lnSpc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t="14452" b="14452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83427"/>
            <a:ext cx="1238886" cy="1083385"/>
            <a:chOff x="0" y="0"/>
            <a:chExt cx="1651848" cy="144451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587" b="4587"/>
            <a:stretch>
              <a:fillRect/>
            </a:stretch>
          </p:blipFill>
          <p:spPr>
            <a:xfrm>
              <a:off x="0" y="0"/>
              <a:ext cx="1651848" cy="144451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02640"/>
              <a:ext cx="665416" cy="64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126289"/>
            <a:ext cx="9828419" cy="6506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Yanlış arkadaşlıklar kurarak, suç işleme eğilimleri yüksektir.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Genellikle kural tanımazlar.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Bu tutumla büyüyen çocukların pasif ve donuk oldukları görülür.</a:t>
            </a:r>
          </a:p>
          <a:p>
            <a:pPr algn="l">
              <a:lnSpc>
                <a:spcPts val="5739"/>
              </a:lnSpc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t="14452" b="14452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81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ef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126289"/>
            <a:ext cx="9828419" cy="723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 Genellikle okula karşı ilgisiz olurlar.</a:t>
            </a:r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Arimo"/>
              </a:rPr>
              <a:t> </a:t>
            </a:r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 Anne babasının dikkatini çekmek için alışılmadık davranışlar sergiler.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 Zararlı alışkanlıklar edinmeye meyillidir.</a:t>
            </a:r>
          </a:p>
          <a:p>
            <a:pPr>
              <a:lnSpc>
                <a:spcPts val="5739"/>
              </a:lnSpc>
            </a:pPr>
            <a:endParaRPr/>
          </a:p>
          <a:p>
            <a:pPr algn="l">
              <a:lnSpc>
                <a:spcPts val="5739"/>
              </a:lnSpc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889" r="889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235872" cy="82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TUTARSIZ TUTUM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81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ef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3597" y="1815620"/>
            <a:ext cx="9010976" cy="854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Çocuğun yaptığı bir davranış bazen çok sert, bir tepki alabilirken, bazen de çok olumlu karşılanabilmektedir.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Anne ve babanın davranışları arasında tutarsızlıklar görülebilir.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Tüm çocuklara eşit davranmaz, ayrım yaparlar.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Kız ve erkek çocuğa cinsiyetine göre farklı davranırlar.</a:t>
            </a:r>
          </a:p>
          <a:p>
            <a:pPr algn="l">
              <a:lnSpc>
                <a:spcPts val="5179"/>
              </a:lnSpc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23618" r="23618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81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ef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7443" y="2332989"/>
            <a:ext cx="9010976" cy="795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endParaRPr/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Arimo"/>
              </a:rPr>
              <a:t>•Çocuk hangi davranışı, nerede?, nasıl?, ne zaman? yapacağı konusunda bocalar. </a:t>
            </a:r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Arimo"/>
              </a:rPr>
              <a:t>    </a:t>
            </a:r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Arimo"/>
              </a:rPr>
              <a:t>•“Bu davranışı yaparak nasıl cezadan kurtulurum?” şeklinde bir teknik geliştirir.</a:t>
            </a:r>
          </a:p>
          <a:p>
            <a:pPr>
              <a:lnSpc>
                <a:spcPts val="5739"/>
              </a:lnSpc>
            </a:pPr>
            <a:endParaRPr/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Arimo"/>
              </a:rPr>
              <a:t>•Çocuk nasıl davranacağını bilmez.</a:t>
            </a:r>
          </a:p>
          <a:p>
            <a:pPr algn="l">
              <a:lnSpc>
                <a:spcPts val="5739"/>
              </a:lnSpc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23618" r="23618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81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ef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7443" y="2332989"/>
            <a:ext cx="9010976" cy="723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endParaRPr/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Arimo"/>
              </a:rPr>
              <a:t>•İç çatışmalar, huzursuzluk ve öncelikle anne babaya sonra da insanlara karşı güvensizlik oluşur. </a:t>
            </a:r>
          </a:p>
          <a:p>
            <a:pPr>
              <a:lnSpc>
                <a:spcPts val="5739"/>
              </a:lnSpc>
            </a:pPr>
            <a:endParaRPr/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Arimo"/>
              </a:rPr>
              <a:t>•Görüşlerini açıkça söyleyemez. Kendini hiçbir ortamda rahat savunamaz. Ürkek, herkesin söylediğini kabul eden biri olabilir.</a:t>
            </a:r>
          </a:p>
          <a:p>
            <a:pPr algn="l">
              <a:lnSpc>
                <a:spcPts val="5739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0547" y="2066467"/>
            <a:ext cx="9423876" cy="795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4"/>
              </a:lnSpc>
            </a:pPr>
            <a:r>
              <a:rPr lang="en-US" sz="12394" dirty="0">
                <a:solidFill>
                  <a:srgbClr val="91612F"/>
                </a:solidFill>
                <a:latin typeface="Linux Biolinum"/>
              </a:rPr>
              <a:t>   </a:t>
            </a:r>
            <a:r>
              <a:rPr lang="tr-TR" sz="4000" dirty="0" smtClean="0">
                <a:solidFill>
                  <a:srgbClr val="91612F"/>
                </a:solidFill>
                <a:latin typeface="Linux Biolinum"/>
              </a:rPr>
              <a:t>Anne ve baba olmak demek çocuğun m utlu olmasını sağlamak demek değildi. Çocuk için doğru olanı yapmak demektir.</a:t>
            </a:r>
            <a:endParaRPr lang="en-US" sz="12394" dirty="0">
              <a:solidFill>
                <a:srgbClr val="91612F"/>
              </a:solidFill>
              <a:latin typeface="Linux Biolinum"/>
            </a:endParaRPr>
          </a:p>
          <a:p>
            <a:pPr>
              <a:lnSpc>
                <a:spcPts val="12394"/>
              </a:lnSpc>
            </a:pPr>
            <a:endParaRPr dirty="0"/>
          </a:p>
        </p:txBody>
      </p:sp>
      <p:grpSp>
        <p:nvGrpSpPr>
          <p:cNvPr id="6" name="Group 6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 lang="en-US" sz="4200" dirty="0">
                <a:solidFill>
                  <a:srgbClr val="FFFCF7"/>
                </a:solidFill>
                <a:latin typeface="Linux Biolinum Bold Italics"/>
              </a:endParaRPr>
            </a:p>
          </p:txBody>
        </p:sp>
      </p:grpSp>
      <p:pic>
        <p:nvPicPr>
          <p:cNvPr id="1026" name="Picture 2" descr="C:\Users\18 Mart\Desktop\b7f1ae7c-8d89-4714-b054-2e5d0928ced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96600" y="2628900"/>
            <a:ext cx="56673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20354" r="20354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235872" cy="82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DEMOKRATİK TUTUM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81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ef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3597" y="1815620"/>
            <a:ext cx="9795472" cy="775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3137" lvl="1" indent="-466568">
              <a:lnSpc>
                <a:spcPts val="6050"/>
              </a:lnSpc>
              <a:buFont typeface="Arial"/>
              <a:buChar char="•"/>
            </a:pPr>
            <a:r>
              <a:rPr lang="en-US" sz="4322">
                <a:solidFill>
                  <a:srgbClr val="000000"/>
                </a:solidFill>
                <a:latin typeface="Arimo"/>
              </a:rPr>
              <a:t>Çocuk ayrı bir birey olarak kabul edilir.</a:t>
            </a:r>
          </a:p>
          <a:p>
            <a:pPr>
              <a:lnSpc>
                <a:spcPts val="6050"/>
              </a:lnSpc>
            </a:pPr>
            <a:endParaRPr/>
          </a:p>
          <a:p>
            <a:pPr marL="933137" lvl="1" indent="-466568">
              <a:lnSpc>
                <a:spcPts val="6050"/>
              </a:lnSpc>
              <a:buFont typeface="Arial"/>
              <a:buChar char="•"/>
            </a:pPr>
            <a:r>
              <a:rPr lang="en-US" sz="4322">
                <a:solidFill>
                  <a:srgbClr val="000000"/>
                </a:solidFill>
                <a:latin typeface="Arimo"/>
              </a:rPr>
              <a:t>Anne baba çocuğu koşulsuz kabul eder.</a:t>
            </a:r>
          </a:p>
          <a:p>
            <a:pPr>
              <a:lnSpc>
                <a:spcPts val="6050"/>
              </a:lnSpc>
            </a:pPr>
            <a:endParaRPr/>
          </a:p>
          <a:p>
            <a:pPr marL="933137" lvl="1" indent="-466568">
              <a:lnSpc>
                <a:spcPts val="6050"/>
              </a:lnSpc>
              <a:buFont typeface="Arial"/>
              <a:buChar char="•"/>
            </a:pPr>
            <a:r>
              <a:rPr lang="en-US" sz="4322">
                <a:solidFill>
                  <a:srgbClr val="000000"/>
                </a:solidFill>
                <a:latin typeface="Arimo"/>
              </a:rPr>
              <a:t>Çocuğa sevgi ile yaklaşır ve onu sevdiklerini davranışlarıyla gösterirler.</a:t>
            </a:r>
          </a:p>
          <a:p>
            <a:pPr algn="l">
              <a:lnSpc>
                <a:spcPts val="7310"/>
              </a:lnSpc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20354" r="20354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235872" cy="82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DEMOKRATİK TUTUM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81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ef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3597" y="1815620"/>
            <a:ext cx="9795472" cy="775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3137" lvl="1" indent="-466568">
              <a:lnSpc>
                <a:spcPts val="6050"/>
              </a:lnSpc>
              <a:buFont typeface="Arial"/>
              <a:buChar char="•"/>
            </a:pPr>
            <a:r>
              <a:rPr lang="en-US" sz="4322">
                <a:solidFill>
                  <a:srgbClr val="000000"/>
                </a:solidFill>
                <a:latin typeface="Arimo"/>
              </a:rPr>
              <a:t>Çocuk tüm yönleriyle kabul edilir.</a:t>
            </a:r>
          </a:p>
          <a:p>
            <a:pPr>
              <a:lnSpc>
                <a:spcPts val="6050"/>
              </a:lnSpc>
            </a:pPr>
            <a:endParaRPr/>
          </a:p>
          <a:p>
            <a:pPr marL="933137" lvl="1" indent="-466568">
              <a:lnSpc>
                <a:spcPts val="6050"/>
              </a:lnSpc>
              <a:buFont typeface="Arial"/>
              <a:buChar char="•"/>
            </a:pPr>
            <a:r>
              <a:rPr lang="en-US" sz="4322">
                <a:solidFill>
                  <a:srgbClr val="000000"/>
                </a:solidFill>
                <a:latin typeface="Arimo"/>
              </a:rPr>
              <a:t>Anne ve baba, çocuk için iyi bir modeldir.</a:t>
            </a:r>
          </a:p>
          <a:p>
            <a:pPr>
              <a:lnSpc>
                <a:spcPts val="6050"/>
              </a:lnSpc>
            </a:pPr>
            <a:endParaRPr/>
          </a:p>
          <a:p>
            <a:pPr marL="933137" lvl="1" indent="-466568">
              <a:lnSpc>
                <a:spcPts val="6050"/>
              </a:lnSpc>
              <a:buFont typeface="Arial"/>
              <a:buChar char="•"/>
            </a:pPr>
            <a:r>
              <a:rPr lang="en-US" sz="4322">
                <a:solidFill>
                  <a:srgbClr val="000000"/>
                </a:solidFill>
                <a:latin typeface="Arimo"/>
              </a:rPr>
              <a:t>Aile içerisinde kurallar herkes için hep birlikte belirlenir. Kuralların mantıklı açıklaması çocuğa yapılır.</a:t>
            </a:r>
          </a:p>
          <a:p>
            <a:pPr>
              <a:lnSpc>
                <a:spcPts val="6050"/>
              </a:lnSpc>
            </a:pPr>
            <a:endParaRPr/>
          </a:p>
          <a:p>
            <a:pPr algn="l">
              <a:lnSpc>
                <a:spcPts val="7310"/>
              </a:lnSpc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t="14530" b="14530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30205"/>
            <a:ext cx="1238886" cy="1189829"/>
            <a:chOff x="0" y="0"/>
            <a:chExt cx="1651848" cy="158643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126" b="126"/>
            <a:stretch>
              <a:fillRect/>
            </a:stretch>
          </p:blipFill>
          <p:spPr>
            <a:xfrm>
              <a:off x="0" y="0"/>
              <a:ext cx="1651848" cy="1586438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77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079397"/>
            <a:ext cx="9828419" cy="795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Kendi haklarını korurlar, başkalarının haklarına saygı gösterirler.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Arkadaş gruplarına rahatlıkla uyum sağlarlar.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Bir gruba dahil olmada, grup içinde aldıkları görev ve sorumlulukları yerine getirmede zorlanmazlar.</a:t>
            </a:r>
          </a:p>
          <a:p>
            <a:pPr algn="l">
              <a:lnSpc>
                <a:spcPts val="5739"/>
              </a:lnSpc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t="14530" b="14530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30205"/>
            <a:ext cx="1238886" cy="1189829"/>
            <a:chOff x="0" y="0"/>
            <a:chExt cx="1651848" cy="158643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126" b="126"/>
            <a:stretch>
              <a:fillRect/>
            </a:stretch>
          </p:blipFill>
          <p:spPr>
            <a:xfrm>
              <a:off x="0" y="0"/>
              <a:ext cx="1651848" cy="1586438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77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079397"/>
            <a:ext cx="9828419" cy="6506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Çevrelerindeki akran ve yetişkinlerle sağlıklı iletişim kurarlar.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Kendilerine güvenirler.</a:t>
            </a:r>
          </a:p>
          <a:p>
            <a:pPr>
              <a:lnSpc>
                <a:spcPts val="5739"/>
              </a:lnSpc>
            </a:pPr>
            <a:endParaRPr/>
          </a:p>
          <a:p>
            <a:pPr marL="885181" lvl="1" indent="-442590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000000"/>
                </a:solidFill>
                <a:latin typeface="Arimo"/>
              </a:rPr>
              <a:t>Yaratıcıdırlar.</a:t>
            </a:r>
          </a:p>
          <a:p>
            <a:pPr>
              <a:lnSpc>
                <a:spcPts val="5739"/>
              </a:lnSpc>
            </a:pPr>
            <a:endParaRPr/>
          </a:p>
          <a:p>
            <a:pPr algn="l">
              <a:lnSpc>
                <a:spcPts val="5739"/>
              </a:lnSpc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3628336" y="-2739838"/>
            <a:ext cx="7537076" cy="72569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659532" y="5764695"/>
            <a:ext cx="7256937" cy="69872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68670" y="647700"/>
            <a:ext cx="10944390" cy="7131926"/>
            <a:chOff x="0" y="-2478538"/>
            <a:chExt cx="14592520" cy="9509234"/>
          </a:xfrm>
        </p:grpSpPr>
        <p:sp>
          <p:nvSpPr>
            <p:cNvPr id="5" name="TextBox 5"/>
            <p:cNvSpPr txBox="1"/>
            <p:nvPr/>
          </p:nvSpPr>
          <p:spPr>
            <a:xfrm>
              <a:off x="258307" y="-2478538"/>
              <a:ext cx="14334213" cy="2079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endParaRPr lang="tr-TR" sz="4000" dirty="0" smtClean="0">
                <a:solidFill>
                  <a:srgbClr val="91612F"/>
                </a:solidFill>
                <a:latin typeface="Linux Biolin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192517"/>
              <a:ext cx="14334213" cy="838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endParaRPr lang="en-US" sz="3800" spc="342" dirty="0">
                <a:solidFill>
                  <a:srgbClr val="D4813E"/>
                </a:solidFill>
                <a:latin typeface="Clear Sans Regular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662519" y="4657168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53844" y="7492036"/>
            <a:ext cx="4565087" cy="44986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259300" y="1002117"/>
            <a:ext cx="1691219" cy="46277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  <p:pic>
        <p:nvPicPr>
          <p:cNvPr id="3076" name="Picture 4" descr="C:\Users\18 Mart\Desktop\Adsız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1028700"/>
            <a:ext cx="62484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3628336" y="-2739838"/>
            <a:ext cx="7537076" cy="72569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659532" y="5764695"/>
            <a:ext cx="7256937" cy="69872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68670" y="647700"/>
            <a:ext cx="10944390" cy="7131926"/>
            <a:chOff x="0" y="-2478538"/>
            <a:chExt cx="14592520" cy="9509234"/>
          </a:xfrm>
        </p:grpSpPr>
        <p:sp>
          <p:nvSpPr>
            <p:cNvPr id="5" name="TextBox 5"/>
            <p:cNvSpPr txBox="1"/>
            <p:nvPr/>
          </p:nvSpPr>
          <p:spPr>
            <a:xfrm>
              <a:off x="258307" y="-2478538"/>
              <a:ext cx="14334213" cy="7694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endParaRPr lang="tr-TR" sz="4000" dirty="0" smtClean="0">
                <a:solidFill>
                  <a:srgbClr val="91612F"/>
                </a:solidFill>
                <a:latin typeface="Linux Biolinum"/>
              </a:endParaRPr>
            </a:p>
            <a:p>
              <a:pPr algn="ctr">
                <a:lnSpc>
                  <a:spcPts val="15000"/>
                </a:lnSpc>
              </a:pPr>
              <a:r>
                <a:rPr lang="tr-TR" sz="4000" dirty="0" smtClean="0">
                  <a:solidFill>
                    <a:srgbClr val="91612F"/>
                  </a:solidFill>
                  <a:latin typeface="Linux Biolinum"/>
                </a:rPr>
                <a:t>DİNLEDİĞİNİZ İÇİN TEŞEKKÜR EDERİM</a:t>
              </a:r>
            </a:p>
            <a:p>
              <a:pPr algn="ctr">
                <a:lnSpc>
                  <a:spcPts val="15000"/>
                </a:lnSpc>
              </a:pPr>
              <a:r>
                <a:rPr lang="tr-TR" sz="4000" dirty="0" smtClean="0">
                  <a:solidFill>
                    <a:srgbClr val="91612F"/>
                  </a:solidFill>
                  <a:latin typeface="Linux Biolinum"/>
                </a:rPr>
                <a:t>MERVE BETÜL GÜNGÖR</a:t>
              </a:r>
              <a:endParaRPr lang="en-US" dirty="0">
                <a:solidFill>
                  <a:srgbClr val="91612F"/>
                </a:solidFill>
                <a:latin typeface="Linux Biolin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192517"/>
              <a:ext cx="14334213" cy="838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endParaRPr lang="en-US" sz="3800" spc="342" dirty="0">
                <a:solidFill>
                  <a:srgbClr val="D4813E"/>
                </a:solidFill>
                <a:latin typeface="Clear Sans Regular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662519" y="4657168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53844" y="7492036"/>
            <a:ext cx="4565087" cy="44986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259300" y="1002117"/>
            <a:ext cx="1691219" cy="46277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0547" y="2066467"/>
            <a:ext cx="9423876" cy="638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4"/>
              </a:lnSpc>
            </a:pPr>
            <a:r>
              <a:rPr lang="en-US" sz="12394">
                <a:solidFill>
                  <a:srgbClr val="91612F"/>
                </a:solidFill>
                <a:latin typeface="Linux Biolinum"/>
              </a:rPr>
              <a:t>   Çocuk Ne Yaşarsa Onu Öğrenir.</a:t>
            </a:r>
          </a:p>
          <a:p>
            <a:pPr>
              <a:lnSpc>
                <a:spcPts val="12394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16020414" y="1028700"/>
            <a:ext cx="1238886" cy="1192839"/>
            <a:chOff x="0" y="0"/>
            <a:chExt cx="1651848" cy="15904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51848" cy="159045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12165"/>
              <a:ext cx="66541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 lang="en-US" sz="4200" dirty="0">
                <a:solidFill>
                  <a:srgbClr val="FFFCF7"/>
                </a:solidFill>
                <a:latin typeface="Linux Biolinum Bold Italics"/>
              </a:endParaRPr>
            </a:p>
          </p:txBody>
        </p:sp>
      </p:grpSp>
      <p:pic>
        <p:nvPicPr>
          <p:cNvPr id="2050" name="Picture 2" descr="C:\Users\18 Mart\Desktop\Kz-ocuklar-in-Rol-Model-alan-Anne--co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10800" y="3238500"/>
            <a:ext cx="6734236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9365" y="4048125"/>
            <a:ext cx="5696994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"/>
              </a:rPr>
              <a:t>Anne-Baba Tutumları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942158" y="2473536"/>
            <a:ext cx="6731113" cy="1709920"/>
            <a:chOff x="0" y="0"/>
            <a:chExt cx="8974818" cy="2279894"/>
          </a:xfrm>
        </p:grpSpPr>
        <p:sp>
          <p:nvSpPr>
            <p:cNvPr id="5" name="TextBox 5"/>
            <p:cNvSpPr txBox="1"/>
            <p:nvPr/>
          </p:nvSpPr>
          <p:spPr>
            <a:xfrm>
              <a:off x="0" y="-10880"/>
              <a:ext cx="8974818" cy="1572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MÜKEMMELIYETÇI </a:t>
              </a:r>
            </a:p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ANNE BABA TUTUMU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39129"/>
              <a:ext cx="897481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2299954"/>
            <a:ext cx="459346" cy="12569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857387" y="2426691"/>
            <a:ext cx="10847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 dirty="0" smtClean="0">
                <a:solidFill>
                  <a:srgbClr val="91612F"/>
                </a:solidFill>
                <a:latin typeface="Linux Biolinum"/>
              </a:rPr>
              <a:t>1</a:t>
            </a:r>
            <a:endParaRPr lang="en-US" sz="8500" dirty="0">
              <a:solidFill>
                <a:srgbClr val="91612F"/>
              </a:solidFill>
              <a:latin typeface="Linux Biolinum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4515042"/>
            <a:ext cx="459346" cy="12569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857387" y="4641779"/>
            <a:ext cx="10847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 dirty="0" smtClean="0">
                <a:solidFill>
                  <a:srgbClr val="91612F"/>
                </a:solidFill>
                <a:latin typeface="Linux Biolinum"/>
              </a:rPr>
              <a:t>2</a:t>
            </a:r>
            <a:endParaRPr lang="en-US" sz="8500" dirty="0">
              <a:solidFill>
                <a:srgbClr val="91612F"/>
              </a:solidFill>
              <a:latin typeface="Linux Biolinum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50182" y="6730130"/>
            <a:ext cx="459346" cy="12569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857387" y="6856867"/>
            <a:ext cx="10847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 dirty="0" smtClean="0">
                <a:solidFill>
                  <a:srgbClr val="91612F"/>
                </a:solidFill>
                <a:latin typeface="Linux Biolinum"/>
              </a:rPr>
              <a:t>3</a:t>
            </a:r>
            <a:endParaRPr lang="en-US" sz="8500" dirty="0">
              <a:solidFill>
                <a:srgbClr val="91612F"/>
              </a:solidFill>
              <a:latin typeface="Linux Biolinum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105939" y="4690880"/>
            <a:ext cx="6731113" cy="1709920"/>
            <a:chOff x="0" y="0"/>
            <a:chExt cx="8974818" cy="227989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880"/>
              <a:ext cx="8974818" cy="1572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BASKICI-OTORİTER </a:t>
              </a:r>
            </a:p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ANNE BABA TUTUMU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039129"/>
              <a:ext cx="897481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105939" y="6733301"/>
            <a:ext cx="6731113" cy="1709920"/>
            <a:chOff x="0" y="0"/>
            <a:chExt cx="8974818" cy="22798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0880"/>
              <a:ext cx="8974818" cy="1572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AŞIRI KORUYUCU</a:t>
              </a:r>
            </a:p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ANNE BABA TUTUMU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039129"/>
              <a:ext cx="897481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9365" y="4048125"/>
            <a:ext cx="5696994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"/>
              </a:rPr>
              <a:t>Anne-Baba Tutumları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915439" y="1003949"/>
            <a:ext cx="6731113" cy="1709920"/>
            <a:chOff x="0" y="0"/>
            <a:chExt cx="8974818" cy="2279894"/>
          </a:xfrm>
        </p:grpSpPr>
        <p:sp>
          <p:nvSpPr>
            <p:cNvPr id="5" name="TextBox 5"/>
            <p:cNvSpPr txBox="1"/>
            <p:nvPr/>
          </p:nvSpPr>
          <p:spPr>
            <a:xfrm>
              <a:off x="0" y="-10880"/>
              <a:ext cx="8974818" cy="1572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AŞIRI HOŞGÖRÜLÜ </a:t>
              </a:r>
            </a:p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ANNE BABA TUTUMU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39129"/>
              <a:ext cx="897481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23462" y="830368"/>
            <a:ext cx="459346" cy="12569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830667" y="955072"/>
            <a:ext cx="10847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 dirty="0" smtClean="0">
                <a:solidFill>
                  <a:srgbClr val="91612F"/>
                </a:solidFill>
                <a:latin typeface="Linux Biolinum"/>
              </a:rPr>
              <a:t>4</a:t>
            </a:r>
            <a:endParaRPr lang="en-US" sz="8500" dirty="0">
              <a:solidFill>
                <a:srgbClr val="91612F"/>
              </a:solidFill>
              <a:latin typeface="Linux Biolinum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23462" y="3045456"/>
            <a:ext cx="459346" cy="12569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830667" y="3170160"/>
            <a:ext cx="10847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tr-TR" sz="8500" dirty="0" smtClean="0">
                <a:solidFill>
                  <a:srgbClr val="91612F"/>
                </a:solidFill>
                <a:latin typeface="Linux Biolinum"/>
              </a:rPr>
              <a:t>5</a:t>
            </a:r>
            <a:endParaRPr lang="en-US" sz="8500" dirty="0">
              <a:solidFill>
                <a:srgbClr val="91612F"/>
              </a:solidFill>
              <a:latin typeface="Linux Biolinum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0023462" y="5260544"/>
            <a:ext cx="459346" cy="12569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830667" y="5385248"/>
            <a:ext cx="10847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 dirty="0" smtClean="0">
                <a:solidFill>
                  <a:srgbClr val="91612F"/>
                </a:solidFill>
                <a:latin typeface="Linux Biolinum"/>
              </a:rPr>
              <a:t>6</a:t>
            </a:r>
            <a:endParaRPr lang="en-US" sz="8500" dirty="0">
              <a:solidFill>
                <a:srgbClr val="91612F"/>
              </a:solidFill>
              <a:latin typeface="Linux Biolinum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079219" y="3221293"/>
            <a:ext cx="6731113" cy="1709920"/>
            <a:chOff x="0" y="0"/>
            <a:chExt cx="8974818" cy="227989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880"/>
              <a:ext cx="8974818" cy="1572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İLGİSİZ</a:t>
              </a:r>
            </a:p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ANNE BABA TUTUMU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039129"/>
              <a:ext cx="897481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79219" y="5263714"/>
            <a:ext cx="6731113" cy="1709920"/>
            <a:chOff x="0" y="0"/>
            <a:chExt cx="8974818" cy="22798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0880"/>
              <a:ext cx="8974818" cy="1572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TUTARSIZ</a:t>
              </a:r>
            </a:p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ANNE BABA TUTUMU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039129"/>
              <a:ext cx="897481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9219" y="7334550"/>
            <a:ext cx="6731113" cy="1709920"/>
            <a:chOff x="0" y="0"/>
            <a:chExt cx="8974818" cy="22798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10880"/>
              <a:ext cx="8974818" cy="1572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DEMOKRATİK</a:t>
              </a:r>
            </a:p>
            <a:p>
              <a:pPr>
                <a:lnSpc>
                  <a:spcPts val="4601"/>
                </a:lnSpc>
              </a:pPr>
              <a:r>
                <a:rPr lang="en-US" sz="3899" spc="116">
                  <a:solidFill>
                    <a:srgbClr val="91612F"/>
                  </a:solidFill>
                  <a:latin typeface="Barlow Bold"/>
                </a:rPr>
                <a:t>ANNE BABA TUTUMU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039129"/>
              <a:ext cx="897481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994447" y="7421638"/>
            <a:ext cx="108477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tr-TR" sz="8500" dirty="0" smtClean="0">
                <a:solidFill>
                  <a:srgbClr val="91612F"/>
                </a:solidFill>
                <a:latin typeface="Linux Biolinum"/>
              </a:rPr>
              <a:t>7</a:t>
            </a:r>
            <a:endParaRPr lang="en-US" sz="8500" dirty="0">
              <a:solidFill>
                <a:srgbClr val="91612F"/>
              </a:solidFill>
              <a:latin typeface="Linux Biolin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18693" r="18693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7353300" cy="159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 dirty="0">
                <a:solidFill>
                  <a:srgbClr val="91612F"/>
                </a:solidFill>
                <a:latin typeface="Linux Biolinum"/>
              </a:rPr>
              <a:t>MÜKEMMELİYETÇİ TUTUM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83427"/>
            <a:ext cx="1238886" cy="1083385"/>
            <a:chOff x="0" y="0"/>
            <a:chExt cx="1651848" cy="144451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587" b="4587"/>
            <a:stretch>
              <a:fillRect/>
            </a:stretch>
          </p:blipFill>
          <p:spPr>
            <a:xfrm>
              <a:off x="0" y="0"/>
              <a:ext cx="1651848" cy="144451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02640"/>
              <a:ext cx="665416" cy="64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2379" y="2451099"/>
            <a:ext cx="9010976" cy="680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rimo"/>
              </a:rPr>
              <a:t>Bu anne – babaları memnun etmek, çocuklar için oldukça zordur.</a:t>
            </a:r>
          </a:p>
          <a:p>
            <a:pPr>
              <a:lnSpc>
                <a:spcPts val="4899"/>
              </a:lnSpc>
            </a:pPr>
            <a:endParaRPr/>
          </a:p>
          <a:p>
            <a:pPr marL="755644" lvl="1" indent="-377822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rimo"/>
              </a:rPr>
              <a:t>Çocuk çırpınıp çabaladıkça anne – baba daha fazlasını (en mükemmelini) ister.</a:t>
            </a:r>
          </a:p>
          <a:p>
            <a:pPr>
              <a:lnSpc>
                <a:spcPts val="4899"/>
              </a:lnSpc>
            </a:pPr>
            <a:endParaRPr/>
          </a:p>
          <a:p>
            <a:pPr marL="755644" lvl="1" indent="-377822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rimo"/>
              </a:rPr>
              <a:t>Anne – babadaki mükemmeliyetçilik sadece çocuğa yönelik değil tüm aile yaşantısında kendini gösterir (düzenli, titiz, katı, kuralcı vb.) </a:t>
            </a:r>
          </a:p>
          <a:p>
            <a:pPr algn="l">
              <a:lnSpc>
                <a:spcPts val="4899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18781" r="18781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58846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ÇOCUK ÜZERİNDEKİ ETKİLERİ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83427"/>
            <a:ext cx="1238886" cy="1083385"/>
            <a:chOff x="0" y="0"/>
            <a:chExt cx="1651848" cy="144451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587" b="4587"/>
            <a:stretch>
              <a:fillRect/>
            </a:stretch>
          </p:blipFill>
          <p:spPr>
            <a:xfrm>
              <a:off x="0" y="0"/>
              <a:ext cx="1651848" cy="144451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02640"/>
              <a:ext cx="665416" cy="64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6187" y="3090820"/>
            <a:ext cx="9010976" cy="460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Zamanla çocuk aşırı kaygı, stres, tedirginlik, hayal kırıklığı gibi duyguları yaşamaya başlar. “Tırnak yeme, kekemelik, alt ıslatma, yalan, çalma, ...gibi” davranış sorunlarıyla kendini ifade eder.</a:t>
            </a:r>
          </a:p>
          <a:p>
            <a:pPr algn="l">
              <a:lnSpc>
                <a:spcPts val="5179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18722" r="18722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020414" y="1083427"/>
            <a:ext cx="1238886" cy="1083385"/>
            <a:chOff x="0" y="0"/>
            <a:chExt cx="1651848" cy="144451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4587" b="4587"/>
            <a:stretch>
              <a:fillRect/>
            </a:stretch>
          </p:blipFill>
          <p:spPr>
            <a:xfrm>
              <a:off x="0" y="0"/>
              <a:ext cx="1651848" cy="144451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417016" y="402640"/>
              <a:ext cx="665416" cy="645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628314"/>
            <a:ext cx="823587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OTORİTER-ELEŞTİRİCİ TUTUM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1629" y="2974449"/>
            <a:ext cx="9010976" cy="723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Çocukları üzerinde baskı kurarlar.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Sevgilerini esirgeyerek çocuklarına isteklerini yaptırmaya çalışırlar.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Çocuklarını dinlemezler.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Sürekli eleştiren, yargılayan, suçlayan anne, babalardır.</a:t>
            </a:r>
          </a:p>
          <a:p>
            <a:pPr>
              <a:lnSpc>
                <a:spcPts val="5179"/>
              </a:lnSpc>
            </a:pPr>
            <a:endParaRPr/>
          </a:p>
          <a:p>
            <a:pPr algn="l">
              <a:lnSpc>
                <a:spcPts val="5179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/>
          <a:srcRect l="18732" r="18732"/>
          <a:stretch>
            <a:fillRect/>
          </a:stretch>
        </p:blipFill>
        <p:spPr>
          <a:xfrm>
            <a:off x="11067130" y="2385501"/>
            <a:ext cx="5174108" cy="55159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28314"/>
            <a:ext cx="8235872" cy="159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US" sz="6100">
                <a:solidFill>
                  <a:srgbClr val="91612F"/>
                </a:solidFill>
                <a:latin typeface="Linux Biolinum"/>
              </a:rPr>
              <a:t>OTORİTER-ELEŞTİRİCİ TUTUM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020414" y="1089459"/>
            <a:ext cx="1238886" cy="1071320"/>
            <a:chOff x="0" y="0"/>
            <a:chExt cx="1651848" cy="142842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5093" b="5093"/>
            <a:stretch>
              <a:fillRect/>
            </a:stretch>
          </p:blipFill>
          <p:spPr>
            <a:xfrm>
              <a:off x="0" y="0"/>
              <a:ext cx="1651848" cy="1428427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417016" y="402640"/>
              <a:ext cx="665416" cy="629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0"/>
                </a:lnSpc>
                <a:spcBef>
                  <a:spcPct val="0"/>
                </a:spcBef>
              </a:pPr>
              <a:r>
                <a:rPr lang="en-US" sz="3400">
                  <a:solidFill>
                    <a:srgbClr val="FFFCF7"/>
                  </a:solidFill>
                  <a:latin typeface="Linux Biolinum Bold Italics"/>
                </a:rPr>
                <a:t>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51629" y="2974449"/>
            <a:ext cx="9010976" cy="5916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Her zaman hakimiyet anne – babadadır.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Çocuk ne yaparsa yapsın hep eleştirilir, suçlanır.</a:t>
            </a:r>
          </a:p>
          <a:p>
            <a:pPr>
              <a:lnSpc>
                <a:spcPts val="5179"/>
              </a:lnSpc>
            </a:pPr>
            <a:endParaRPr/>
          </a:p>
          <a:p>
            <a:pPr marL="798823" lvl="1" indent="-399411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imo"/>
              </a:rPr>
              <a:t>Sadece kendi kuralları, istekleri, duyguları ön plandadır.</a:t>
            </a:r>
          </a:p>
          <a:p>
            <a:pPr algn="l">
              <a:lnSpc>
                <a:spcPts val="5179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700</Words>
  <Application>Microsoft Office PowerPoint</Application>
  <PresentationFormat>Özel</PresentationFormat>
  <Paragraphs>167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Arial</vt:lpstr>
      <vt:lpstr>Linux Biolinum</vt:lpstr>
      <vt:lpstr>Clear Sans Regular</vt:lpstr>
      <vt:lpstr>Calibri</vt:lpstr>
      <vt:lpstr>Linux Biolinum Bold Italics</vt:lpstr>
      <vt:lpstr>Barlow Bold</vt:lpstr>
      <vt:lpstr>Arimo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Kahverengi ve Krem Rengi Narin Organik Freelance Yazar Pazarlama Sunum</dc:title>
  <dc:creator>18 Mart</dc:creator>
  <cp:lastModifiedBy>18 Mart</cp:lastModifiedBy>
  <cp:revision>7</cp:revision>
  <dcterms:created xsi:type="dcterms:W3CDTF">2006-08-16T00:00:00Z</dcterms:created>
  <dcterms:modified xsi:type="dcterms:W3CDTF">2025-02-06T07:49:17Z</dcterms:modified>
  <dc:identifier>DAE6jlatn7I</dc:identifier>
</cp:coreProperties>
</file>