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76" r:id="rId9"/>
    <p:sldId id="262" r:id="rId10"/>
    <p:sldId id="263" r:id="rId11"/>
    <p:sldId id="264" r:id="rId12"/>
    <p:sldId id="275" r:id="rId13"/>
    <p:sldId id="274" r:id="rId14"/>
    <p:sldId id="277" r:id="rId15"/>
    <p:sldId id="278" r:id="rId16"/>
    <p:sldId id="265" r:id="rId17"/>
    <p:sldId id="266" r:id="rId18"/>
    <p:sldId id="267" r:id="rId19"/>
    <p:sldId id="268" r:id="rId20"/>
    <p:sldId id="269" r:id="rId21"/>
    <p:sldId id="271" r:id="rId22"/>
    <p:sldId id="272" r:id="rId23"/>
    <p:sldId id="273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B4C2-B228-4D40-B178-1AC31556DFFA}" type="datetimeFigureOut">
              <a:rPr lang="tr-TR" smtClean="0"/>
              <a:t>30.10.2024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3F2E7-53A0-4D85-8482-5C22B4F8EE53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1462088"/>
            <a:ext cx="5262562" cy="39465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baseline="0" dirty="0"/>
          </a:p>
        </p:txBody>
      </p:sp>
    </p:spTree>
    <p:extLst>
      <p:ext uri="{BB962C8B-B14F-4D97-AF65-F5344CB8AC3E}">
        <p14:creationId xmlns:p14="http://schemas.microsoft.com/office/powerpoint/2010/main" xmlns="" val="37147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1462088"/>
            <a:ext cx="5262562" cy="39465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81131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7163" y="1462088"/>
            <a:ext cx="7015163" cy="39465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80299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1462088"/>
            <a:ext cx="5262562" cy="39465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70915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30.10.2024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18 MART İLKOKULU</a:t>
            </a:r>
            <a:b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</a:br>
            <a:r>
              <a:rPr lang="tr-T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Merve Betül GÜNGÖR</a:t>
            </a:r>
            <a:endParaRPr lang="tr-TR" b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18 Mart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45352" cy="4695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Sosyal </a:t>
            </a:r>
            <a:r>
              <a:rPr lang="tr-TR" b="1" dirty="0" smtClean="0"/>
              <a:t>Medya Bağımlılığı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Boş zamanlarda </a:t>
            </a:r>
            <a:r>
              <a:rPr lang="tr-TR" sz="2400" dirty="0" smtClean="0"/>
              <a:t>ilk akla </a:t>
            </a:r>
            <a:r>
              <a:rPr lang="tr-TR" sz="2400" dirty="0" smtClean="0"/>
              <a:t>gelen seçenekse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Gerçek </a:t>
            </a:r>
            <a:r>
              <a:rPr lang="tr-TR" sz="2400" dirty="0" smtClean="0"/>
              <a:t>hayatın </a:t>
            </a:r>
            <a:r>
              <a:rPr lang="tr-TR" sz="2400" dirty="0" smtClean="0"/>
              <a:t>önüne geçiyorsa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Günlük </a:t>
            </a:r>
            <a:r>
              <a:rPr lang="tr-TR" sz="2400" dirty="0" smtClean="0"/>
              <a:t>hayatın ve sorumlukların aksamasına </a:t>
            </a:r>
            <a:r>
              <a:rPr lang="tr-TR" sz="2400" dirty="0" smtClean="0"/>
              <a:t>sebep oluyorsa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Gerçek </a:t>
            </a:r>
            <a:r>
              <a:rPr lang="tr-TR" sz="2400" dirty="0" smtClean="0"/>
              <a:t>arkadaşlıkların yerine sanal arkadaşlıklar ve </a:t>
            </a:r>
            <a:r>
              <a:rPr lang="tr-TR" sz="2400" dirty="0" smtClean="0"/>
              <a:t>takipçiler aldıysa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Aşırı </a:t>
            </a:r>
            <a:r>
              <a:rPr lang="tr-TR" sz="2400" dirty="0" smtClean="0"/>
              <a:t>zaman alıyor ve ulaşılamadığında </a:t>
            </a:r>
            <a:r>
              <a:rPr lang="tr-TR" sz="2400" dirty="0" smtClean="0"/>
              <a:t>huzursuzluk oluşturuyorsa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Sürekli bir şeyler paylaşma ihtiyacı oluyorsa sosyal medya bağımlılığından söz edilebilir</a:t>
            </a:r>
            <a:r>
              <a:rPr lang="tr-TR" sz="2400" dirty="0" smtClean="0"/>
              <a:t>.</a:t>
            </a:r>
          </a:p>
          <a:p>
            <a:endParaRPr lang="tr-TR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Oyun Bağımlılığı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Giderek </a:t>
            </a:r>
            <a:r>
              <a:rPr lang="tr-TR" sz="2400" dirty="0" smtClean="0"/>
              <a:t>oyun başında daha fazla zaman geçiriliyorsa, </a:t>
            </a:r>
          </a:p>
          <a:p>
            <a:r>
              <a:rPr lang="tr-TR" sz="2400" dirty="0" smtClean="0"/>
              <a:t>Aile </a:t>
            </a:r>
            <a:r>
              <a:rPr lang="tr-TR" sz="2400" dirty="0" smtClean="0"/>
              <a:t>ya da arkadaşlarla vakit geçirmek yerine oyun oynamak tercih ediliyorsa, </a:t>
            </a:r>
          </a:p>
          <a:p>
            <a:r>
              <a:rPr lang="tr-TR" sz="2400" dirty="0" smtClean="0"/>
              <a:t>Oyunlarda </a:t>
            </a:r>
            <a:r>
              <a:rPr lang="tr-TR" sz="2400" dirty="0" smtClean="0"/>
              <a:t>alınan başarı ve ilerlemeler gerçek hayattaki başarılardan daha çok önemsenmeye başlandıysa, </a:t>
            </a:r>
          </a:p>
          <a:p>
            <a:r>
              <a:rPr lang="tr-TR" sz="2400" dirty="0" smtClean="0"/>
              <a:t>Aileden </a:t>
            </a:r>
            <a:r>
              <a:rPr lang="tr-TR" sz="2400" dirty="0" smtClean="0"/>
              <a:t>uzaklaşma ve </a:t>
            </a:r>
            <a:r>
              <a:rPr lang="tr-TR" sz="2400" u="sng" dirty="0" smtClean="0"/>
              <a:t>oyun başında geçirilen süre ile ilgili </a:t>
            </a:r>
            <a:r>
              <a:rPr lang="tr-TR" sz="2400" dirty="0" smtClean="0"/>
              <a:t>tartışmalar yaşanmaya başlandıysa, </a:t>
            </a:r>
          </a:p>
          <a:p>
            <a:r>
              <a:rPr lang="tr-TR" sz="2400" dirty="0" smtClean="0"/>
              <a:t>Oyun </a:t>
            </a:r>
            <a:r>
              <a:rPr lang="tr-TR" sz="2400" dirty="0" smtClean="0"/>
              <a:t>başında geçirilen fazla süre sonucu </a:t>
            </a:r>
            <a:r>
              <a:rPr lang="tr-TR" sz="2400" u="sng" dirty="0" smtClean="0"/>
              <a:t>akademik başarının düşmesi, devamsızlık sorunları, arkadaşlık ilişkilerinin bozulması, uykusuz kalma sorunlarının görülmesi</a:t>
            </a:r>
            <a:r>
              <a:rPr lang="tr-TR" sz="2400" dirty="0" smtClean="0"/>
              <a:t> durumunda oyun bağımlığından söz </a:t>
            </a:r>
            <a:r>
              <a:rPr lang="tr-TR" sz="2400" dirty="0" smtClean="0"/>
              <a:t>edilebilir.</a:t>
            </a:r>
            <a:endParaRPr lang="tr-TR" sz="2400" dirty="0" smtClean="0"/>
          </a:p>
          <a:p>
            <a:endParaRPr lang="tr-T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C84CBE51-590F-4AB2-BC80-3550293F4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05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isContent="1" isInverted="1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728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isContent="1" isInverted="1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524" y="1340677"/>
            <a:ext cx="6697182" cy="5027129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278-F9A5-4B32-8074-9A8435E136F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991416" y="241825"/>
            <a:ext cx="2819855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36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NE YAPABİLİRİZ?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7588" y="248753"/>
            <a:ext cx="93828" cy="6394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B0F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131502" y="2127002"/>
            <a:ext cx="315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Farkında mıyız?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77491" y="2884745"/>
            <a:ext cx="4542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Çocuklarımız hangi oyunları oynuyor?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Oynadığı oyunlar yaşına uygun mu?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Oynadığı oyunların içeriğini biliyor muyuz?</a:t>
            </a:r>
          </a:p>
          <a:p>
            <a:r>
              <a:rPr lang="tr-TR" sz="2400" dirty="0"/>
              <a:t>(Şiddet, nefret, müstehcenlik, korku, bahis vb.)</a:t>
            </a:r>
          </a:p>
        </p:txBody>
      </p:sp>
    </p:spTree>
    <p:extLst>
      <p:ext uri="{BB962C8B-B14F-4D97-AF65-F5344CB8AC3E}">
        <p14:creationId xmlns:p14="http://schemas.microsoft.com/office/powerpoint/2010/main" xmlns="" val="285225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EDD6653-413C-4846-A088-B357BFC90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9144000" cy="289052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269480" y="87014"/>
            <a:ext cx="1811389" cy="646331"/>
          </a:xfrm>
          <a:prstGeom prst="rect">
            <a:avLst/>
          </a:prstGeom>
          <a:solidFill>
            <a:srgbClr val="0070C0"/>
          </a:solidFill>
          <a:ln w="19050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332">
              <a:lnSpc>
                <a:spcPct val="90000"/>
              </a:lnSpc>
            </a:pPr>
            <a:r>
              <a:rPr lang="tr-TR" sz="2000" b="1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guvenlioyna.org.tr</a:t>
            </a:r>
          </a:p>
        </p:txBody>
      </p:sp>
    </p:spTree>
    <p:extLst>
      <p:ext uri="{BB962C8B-B14F-4D97-AF65-F5344CB8AC3E}">
        <p14:creationId xmlns:p14="http://schemas.microsoft.com/office/powerpoint/2010/main" xmlns="" val="87884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3.20417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C:\Users\18 Mart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56895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 descr="C:\Users\18 Mart\Desktop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9353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 descr="C:\Users\18 Mart\Deskto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71" y="116632"/>
            <a:ext cx="8825717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 descr="C:\Users\18 Mart\Desktop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64096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SUNUM İÇERİĞİ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b="1" dirty="0" smtClean="0"/>
              <a:t>Bilinçli Teknoloji Kullanımı Nedir</a:t>
            </a:r>
            <a:r>
              <a:rPr lang="tr-TR" b="1" dirty="0" smtClean="0"/>
              <a:t>?</a:t>
            </a:r>
          </a:p>
          <a:p>
            <a:r>
              <a:rPr lang="tr-TR" b="1" dirty="0" smtClean="0"/>
              <a:t>Dijital Ebeveynlik Nedir, Neden Gereklidir</a:t>
            </a:r>
            <a:r>
              <a:rPr lang="tr-TR" b="1" dirty="0" smtClean="0"/>
              <a:t>?</a:t>
            </a:r>
          </a:p>
          <a:p>
            <a:r>
              <a:rPr lang="tr-TR" b="1" dirty="0" smtClean="0"/>
              <a:t>Teknolojik Araçların Barındırdığı Olası </a:t>
            </a:r>
            <a:r>
              <a:rPr lang="tr-TR" b="1" dirty="0" smtClean="0"/>
              <a:t>Riskler</a:t>
            </a:r>
          </a:p>
          <a:p>
            <a:r>
              <a:rPr lang="tr-TR" b="1" dirty="0" smtClean="0"/>
              <a:t>Teknoloji Bağımlılığı nedir</a:t>
            </a:r>
            <a:r>
              <a:rPr lang="tr-TR" b="1" dirty="0" smtClean="0"/>
              <a:t>?</a:t>
            </a:r>
            <a:r>
              <a:rPr lang="tr-TR" b="1" dirty="0" smtClean="0"/>
              <a:t> </a:t>
            </a:r>
            <a:endParaRPr lang="tr-TR" b="1" dirty="0" smtClean="0"/>
          </a:p>
          <a:p>
            <a:r>
              <a:rPr lang="tr-TR" b="1" dirty="0" smtClean="0"/>
              <a:t>Oyun </a:t>
            </a:r>
            <a:r>
              <a:rPr lang="tr-TR" b="1" dirty="0" smtClean="0"/>
              <a:t>Bağımlılığı nedir? </a:t>
            </a:r>
          </a:p>
          <a:p>
            <a:r>
              <a:rPr lang="tr-TR" b="1" dirty="0" smtClean="0"/>
              <a:t>Bilişim Suçları ve Cezaları nelerdir ?</a:t>
            </a:r>
          </a:p>
          <a:p>
            <a:r>
              <a:rPr lang="tr-TR" b="1" dirty="0" smtClean="0"/>
              <a:t>Güvenli İnternet hakkında bilgilendirme</a:t>
            </a:r>
          </a:p>
          <a:p>
            <a:r>
              <a:rPr lang="tr-TR" b="1" dirty="0" smtClean="0"/>
              <a:t>Önleyici </a:t>
            </a:r>
            <a:r>
              <a:rPr lang="tr-TR" b="1" dirty="0" smtClean="0"/>
              <a:t>Faktörler</a:t>
            </a:r>
            <a:r>
              <a:rPr lang="tr-TR" b="1" dirty="0" smtClean="0"/>
              <a:t> </a:t>
            </a:r>
          </a:p>
          <a:p>
            <a:endParaRPr lang="tr-TR" b="1" dirty="0" smtClean="0"/>
          </a:p>
          <a:p>
            <a:endParaRPr lang="tr-TR" b="1" dirty="0" smtClean="0"/>
          </a:p>
          <a:p>
            <a:endParaRPr lang="tr-TR" b="1" dirty="0" smtClean="0"/>
          </a:p>
          <a:p>
            <a:endParaRPr lang="tr-TR" b="1" dirty="0" smtClean="0"/>
          </a:p>
          <a:p>
            <a:pPr>
              <a:buNone/>
            </a:pPr>
            <a:r>
              <a:rPr lang="tr-TR" b="1" dirty="0" smtClean="0"/>
              <a:t>Teknoloji </a:t>
            </a:r>
            <a:r>
              <a:rPr lang="tr-TR" b="1" dirty="0" smtClean="0"/>
              <a:t>hem yararlı bir hizmetçi hem de tehlikeli bir ustadır.</a:t>
            </a:r>
          </a:p>
          <a:p>
            <a:pPr>
              <a:buNone/>
            </a:pPr>
            <a:r>
              <a:rPr lang="tr-TR" dirty="0" err="1" smtClean="0"/>
              <a:t>ChristianLousLange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 descr="C:\Users\18 Mart\Desktop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0AA1ED59-C70C-4180-A8E2-A91ACC9F5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5397"/>
            <a:ext cx="12868870" cy="686339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991" y="1313041"/>
            <a:ext cx="3214688" cy="4286251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099408"/>
            <a:ext cx="5471014" cy="5037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 Güvenliği</a:t>
            </a:r>
          </a:p>
          <a:p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Uygulamaları Google Play ve </a:t>
            </a:r>
            <a:r>
              <a:rPr lang="tr-TR" sz="226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26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gibi resmi uygulama mağazalarından indirin.</a:t>
            </a:r>
          </a:p>
          <a:p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 araştırırken uygulamaya ait açıklamalar, kullanıcı yorumları, uygulama puanı, indirilme sayısı ve geliştiricisi gibi detayları inceleyin.</a:t>
            </a:r>
          </a:p>
          <a:p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Uygulamanın gereğinden fazla izin isteyip istemediğini sorgulayın.</a:t>
            </a:r>
          </a:p>
          <a:p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Kamera, kişiler, konum, mikrofon, SMS ve telefon gibi özelliklere hangi uygulamaların eriştiğini düzenli olarak kontrol edin.</a:t>
            </a:r>
          </a:p>
          <a:p>
            <a:r>
              <a:rPr lang="tr-TR" sz="22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Kullanmadığınız uygulamaları düzenli olarak tespit edip kaldırın.</a:t>
            </a:r>
          </a:p>
        </p:txBody>
      </p:sp>
      <p:grpSp>
        <p:nvGrpSpPr>
          <p:cNvPr id="2" name="Grup 4"/>
          <p:cNvGrpSpPr/>
          <p:nvPr/>
        </p:nvGrpSpPr>
        <p:grpSpPr>
          <a:xfrm>
            <a:off x="277489" y="249908"/>
            <a:ext cx="8141593" cy="491906"/>
            <a:chOff x="277486" y="187429"/>
            <a:chExt cx="8141593" cy="368930"/>
          </a:xfrm>
        </p:grpSpPr>
        <p:sp>
          <p:nvSpPr>
            <p:cNvPr id="6" name="Dikdörtgen 5"/>
            <p:cNvSpPr/>
            <p:nvPr/>
          </p:nvSpPr>
          <p:spPr>
            <a:xfrm>
              <a:off x="317676" y="187429"/>
              <a:ext cx="8101403" cy="34624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914377"/>
              <a:r>
                <a:rPr lang="tr-TR" sz="2400" b="1" dirty="0">
                  <a:solidFill>
                    <a:schemeClr val="bg1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Dijital Güvenlik</a:t>
              </a:r>
            </a:p>
          </p:txBody>
        </p:sp>
        <p:sp>
          <p:nvSpPr>
            <p:cNvPr id="7" name="Rectangle 11"/>
            <p:cNvSpPr/>
            <p:nvPr/>
          </p:nvSpPr>
          <p:spPr>
            <a:xfrm>
              <a:off x="277486" y="187429"/>
              <a:ext cx="80381" cy="368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tr-TR" sz="2400">
                <a:solidFill>
                  <a:srgbClr val="00B0F0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50BEF9B-D5FF-49E9-BE1F-73E3080AA640}"/>
              </a:ext>
            </a:extLst>
          </p:cNvPr>
          <p:cNvSpPr/>
          <p:nvPr/>
        </p:nvSpPr>
        <p:spPr>
          <a:xfrm>
            <a:off x="4184444" y="6551232"/>
            <a:ext cx="1273382" cy="8223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endParaRPr lang="tr-TR" sz="3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605EB76D-CF75-46B6-B6F3-2741E2DA0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307" y="6061070"/>
            <a:ext cx="1259093" cy="10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08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40521 0.00046 " pathEditMode="relative" rAng="0" ptsTypes="AA">
                                      <p:cBhvr>
                                        <p:cTn id="13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9C75FF44-1FF8-414E-B29F-C62F19393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5397"/>
            <a:ext cx="12868870" cy="686339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89F76B1-657E-4C00-9D40-3C44274A3AAF}"/>
              </a:ext>
            </a:extLst>
          </p:cNvPr>
          <p:cNvSpPr/>
          <p:nvPr/>
        </p:nvSpPr>
        <p:spPr>
          <a:xfrm>
            <a:off x="4184444" y="6551232"/>
            <a:ext cx="1273382" cy="8223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endParaRPr lang="tr-TR" sz="3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638A193D-0BD5-4E29-9B4D-25E61F3E6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307" y="6061070"/>
            <a:ext cx="1259093" cy="1009898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1124745"/>
            <a:ext cx="7886700" cy="4576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267" b="1" dirty="0">
                <a:solidFill>
                  <a:schemeClr val="bg1"/>
                </a:solidFill>
              </a:rPr>
              <a:t>Çevrimiçi Alışveriş</a:t>
            </a:r>
          </a:p>
          <a:p>
            <a:r>
              <a:rPr lang="tr-TR" sz="2267" dirty="0">
                <a:solidFill>
                  <a:schemeClr val="bg1"/>
                </a:solidFill>
              </a:rPr>
              <a:t>Güvenilir alışveriş sitelerini tercih edin.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Çevrimiçi işlemler için geçerli kart limitinizi sınırlandırın.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Çevrimiçi alışverişlerde sanal kart kullanın.</a:t>
            </a:r>
            <a:br>
              <a:rPr lang="tr-TR" sz="2267" dirty="0">
                <a:solidFill>
                  <a:schemeClr val="bg1"/>
                </a:solidFill>
              </a:rPr>
            </a:br>
            <a:endParaRPr lang="tr-TR" sz="2133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267" b="1" dirty="0">
                <a:solidFill>
                  <a:schemeClr val="bg1"/>
                </a:solidFill>
              </a:rPr>
              <a:t>Kablosuz ağ ve ağ cihazı güvenliği</a:t>
            </a:r>
          </a:p>
          <a:p>
            <a:r>
              <a:rPr lang="tr-TR" sz="2267" dirty="0">
                <a:solidFill>
                  <a:schemeClr val="bg1"/>
                </a:solidFill>
              </a:rPr>
              <a:t>Herkese açık kablosuz ağları kullanmayın.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Ağ cihazınızın güvenlik özelliklerini etkinleştirin.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Kablosuz bağlantı için güçlü bir şifre oluşturun.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Cihazın uzaktan bağlantı ve yönetim özelliklerini özelleştirin.</a:t>
            </a:r>
          </a:p>
          <a:p>
            <a:r>
              <a:rPr lang="tr-TR" sz="2267" dirty="0">
                <a:solidFill>
                  <a:schemeClr val="bg1"/>
                </a:solidFill>
              </a:rPr>
              <a:t>Kullanılmayan kablosuz ağınızı kapalı tutun.</a:t>
            </a:r>
          </a:p>
          <a:p>
            <a:pPr marL="0" indent="0">
              <a:buNone/>
            </a:pPr>
            <a:endParaRPr lang="tr-TR" sz="2267" dirty="0">
              <a:solidFill>
                <a:schemeClr val="bg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093" y="1316766"/>
            <a:ext cx="2951845" cy="175265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551" y="4101076"/>
            <a:ext cx="2282927" cy="14634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xmlns="" id="{E3D8112F-607C-4C60-B383-B8FC5DFA38B5}"/>
              </a:ext>
            </a:extLst>
          </p:cNvPr>
          <p:cNvSpPr/>
          <p:nvPr/>
        </p:nvSpPr>
        <p:spPr>
          <a:xfrm>
            <a:off x="317679" y="249909"/>
            <a:ext cx="810140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77"/>
            <a:r>
              <a:rPr lang="tr-TR" sz="2400" b="1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Dijital Güvenlik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621825C1-9C2F-4126-BD85-35662FCDFD82}"/>
              </a:ext>
            </a:extLst>
          </p:cNvPr>
          <p:cNvSpPr/>
          <p:nvPr/>
        </p:nvSpPr>
        <p:spPr>
          <a:xfrm>
            <a:off x="277489" y="249908"/>
            <a:ext cx="80381" cy="491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r-TR" sz="2400">
              <a:solidFill>
                <a:srgbClr val="00B0F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09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40521 0.00046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C6441E6-070D-4B2D-A612-40932BE82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17" y="1336852"/>
            <a:ext cx="3739163" cy="4975303"/>
          </a:xfrm>
          <a:solidFill>
            <a:schemeClr val="tx1">
              <a:lumMod val="85000"/>
              <a:lumOff val="15000"/>
            </a:schemeClr>
          </a:solidFill>
          <a:ln w="57150">
            <a:noFill/>
          </a:ln>
          <a:effectLst>
            <a:glow rad="101600">
              <a:srgbClr val="FF0000"/>
            </a:glow>
            <a:outerShdw blurRad="107950" dist="12700" dir="5400000" algn="ctr">
              <a:srgbClr val="000000"/>
            </a:outerShdw>
            <a:softEdge rad="444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tr-TR" sz="2000" dirty="0"/>
              <a:t>Profilime kimler baktı?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Takipçi artırma uygulamaları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Klavye ve </a:t>
            </a:r>
            <a:r>
              <a:rPr lang="tr-TR" sz="2000" dirty="0" err="1"/>
              <a:t>emoji</a:t>
            </a:r>
            <a:r>
              <a:rPr lang="tr-TR" sz="2000" dirty="0"/>
              <a:t> uygulamaları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Kimler takibi bıraktı uygulamaları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Telefonu hızlandırma uygulamaları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Gizli sosyal medya profillerini görme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Başkasının rehberinde nasıl kayıtlısın?</a:t>
            </a:r>
          </a:p>
          <a:p>
            <a:pPr>
              <a:lnSpc>
                <a:spcPct val="170000"/>
              </a:lnSpc>
            </a:pPr>
            <a:r>
              <a:rPr lang="tr-TR" sz="2000" dirty="0"/>
              <a:t>Oyun ve uygulamaların hileli versiyonları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6B4692A-2CFD-483B-9E26-CED56EAFD28A}"/>
              </a:ext>
            </a:extLst>
          </p:cNvPr>
          <p:cNvSpPr/>
          <p:nvPr/>
        </p:nvSpPr>
        <p:spPr>
          <a:xfrm>
            <a:off x="322815" y="424954"/>
            <a:ext cx="707135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Riskli Bazı Uygulamalara Dikkat!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B74AEAC1-B311-492C-9612-5A699C6E01FA}"/>
              </a:ext>
            </a:extLst>
          </p:cNvPr>
          <p:cNvSpPr/>
          <p:nvPr/>
        </p:nvSpPr>
        <p:spPr>
          <a:xfrm>
            <a:off x="218151" y="381760"/>
            <a:ext cx="93828" cy="639403"/>
          </a:xfrm>
          <a:prstGeom prst="rect">
            <a:avLst/>
          </a:prstGeom>
          <a:solidFill>
            <a:srgbClr val="0C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B0F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D125D2FC-46D8-40A0-A515-D928ED387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4711" y="1973166"/>
            <a:ext cx="21431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6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isContent="1" isInverted="1"/>
      </p:transition>
    </mc:Choice>
    <mc:Fallback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278-F9A5-4B32-8074-9A8435E136F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423162" y="263518"/>
            <a:ext cx="6330972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30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www.guvenlinet.org.tr</a:t>
            </a:r>
          </a:p>
        </p:txBody>
      </p:sp>
      <p:sp>
        <p:nvSpPr>
          <p:cNvPr id="10" name="Rectangle 11"/>
          <p:cNvSpPr/>
          <p:nvPr/>
        </p:nvSpPr>
        <p:spPr>
          <a:xfrm>
            <a:off x="2318498" y="220324"/>
            <a:ext cx="93828" cy="639403"/>
          </a:xfrm>
          <a:prstGeom prst="rect">
            <a:avLst/>
          </a:prstGeom>
          <a:solidFill>
            <a:srgbClr val="0C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B0F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272508"/>
            <a:ext cx="9144000" cy="52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94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754" y="1340768"/>
            <a:ext cx="3834426" cy="51125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215900" dist="114300" sx="101000" sy="101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Dikdörtgen 6"/>
          <p:cNvSpPr/>
          <p:nvPr/>
        </p:nvSpPr>
        <p:spPr>
          <a:xfrm>
            <a:off x="1061612" y="476674"/>
            <a:ext cx="7106171" cy="4801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32">
              <a:lnSpc>
                <a:spcPct val="9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Güvenli İnternet Hizmeti Profilleri</a:t>
            </a:r>
          </a:p>
        </p:txBody>
      </p:sp>
      <p:sp>
        <p:nvSpPr>
          <p:cNvPr id="8" name="Rectangle 11"/>
          <p:cNvSpPr/>
          <p:nvPr/>
        </p:nvSpPr>
        <p:spPr>
          <a:xfrm>
            <a:off x="1016453" y="492857"/>
            <a:ext cx="70506" cy="431477"/>
          </a:xfrm>
          <a:prstGeom prst="rect">
            <a:avLst/>
          </a:prstGeom>
          <a:solidFill>
            <a:srgbClr val="0C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0"/>
            <a:endParaRPr lang="tr-TR">
              <a:solidFill>
                <a:srgbClr val="00B0F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61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46278-F9A5-4B32-8074-9A8435E136F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914C32D-D36E-4730-A5B8-A93BDD385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91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767998D-B41D-4F71-9514-F4CAA4CE5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70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b="1" dirty="0" smtClean="0"/>
              <a:t>Önleyici Faktörler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85000" lnSpcReduction="20000"/>
          </a:bodyPr>
          <a:lstStyle/>
          <a:p>
            <a:endParaRPr lang="tr-TR" sz="1800" dirty="0" smtClean="0"/>
          </a:p>
          <a:p>
            <a:r>
              <a:rPr lang="tr-TR" sz="1800" dirty="0" smtClean="0"/>
              <a:t>Güçlü </a:t>
            </a:r>
            <a:r>
              <a:rPr lang="tr-TR" sz="1800" dirty="0" smtClean="0"/>
              <a:t>ve pozitif aile bağları, ebeveynlerin çocuklarının arkadaşlarından ve neler yaptıklarından haberdar olması,</a:t>
            </a:r>
          </a:p>
          <a:p>
            <a:endParaRPr lang="tr-TR" sz="1800" dirty="0" smtClean="0"/>
          </a:p>
          <a:p>
            <a:r>
              <a:rPr lang="tr-TR" sz="1800" dirty="0" smtClean="0"/>
              <a:t>Aile </a:t>
            </a:r>
            <a:r>
              <a:rPr lang="tr-TR" sz="1800" dirty="0" smtClean="0"/>
              <a:t>içi kuralların açık olması ve </a:t>
            </a:r>
            <a:r>
              <a:rPr lang="tr-TR" sz="1800" dirty="0" smtClean="0"/>
              <a:t>herkesin bunlara </a:t>
            </a:r>
            <a:r>
              <a:rPr lang="tr-TR" sz="1800" dirty="0" smtClean="0"/>
              <a:t>uyması,</a:t>
            </a:r>
          </a:p>
          <a:p>
            <a:r>
              <a:rPr lang="tr-TR" sz="1800" dirty="0" smtClean="0"/>
              <a:t>Ebeveynlerin </a:t>
            </a:r>
            <a:r>
              <a:rPr lang="tr-TR" sz="1800" dirty="0" smtClean="0"/>
              <a:t>çocuklarının yaşamlarına ilgili olmaları,</a:t>
            </a:r>
          </a:p>
          <a:p>
            <a:endParaRPr lang="tr-TR" sz="1800" dirty="0" smtClean="0"/>
          </a:p>
          <a:p>
            <a:r>
              <a:rPr lang="tr-TR" sz="1800" dirty="0" smtClean="0"/>
              <a:t>İnternet </a:t>
            </a:r>
            <a:r>
              <a:rPr lang="tr-TR" sz="1800" dirty="0" smtClean="0"/>
              <a:t>kuralları belirleyin ve bunlara önce siz uyun</a:t>
            </a:r>
            <a:r>
              <a:rPr lang="tr-TR" sz="1800" dirty="0" smtClean="0"/>
              <a:t>.</a:t>
            </a:r>
          </a:p>
          <a:p>
            <a:endParaRPr lang="tr-TR" sz="1800" dirty="0" smtClean="0"/>
          </a:p>
          <a:p>
            <a:r>
              <a:rPr lang="tr-TR" sz="1800" dirty="0" smtClean="0"/>
              <a:t>Ebeveynlerin </a:t>
            </a:r>
            <a:r>
              <a:rPr lang="tr-TR" sz="1800" dirty="0" smtClean="0"/>
              <a:t>çocukların sorumluluk almalarını desteklemeleri, onların sorumluluklarını kendileri üstlenmemeleri,</a:t>
            </a:r>
          </a:p>
          <a:p>
            <a:endParaRPr lang="tr-TR" sz="1800" dirty="0" smtClean="0"/>
          </a:p>
          <a:p>
            <a:r>
              <a:rPr lang="tr-TR" sz="1800" dirty="0" smtClean="0"/>
              <a:t>Çocukların </a:t>
            </a:r>
            <a:r>
              <a:rPr lang="tr-TR" sz="1800" dirty="0" smtClean="0"/>
              <a:t>boş zamanlarında spor veya sanatla uğraşmaya teşvik edilmesi,</a:t>
            </a:r>
          </a:p>
          <a:p>
            <a:endParaRPr lang="tr-TR" sz="1800" dirty="0" smtClean="0"/>
          </a:p>
          <a:p>
            <a:r>
              <a:rPr lang="tr-TR" sz="1800" dirty="0" smtClean="0"/>
              <a:t>Bağımlılık </a:t>
            </a:r>
            <a:r>
              <a:rPr lang="tr-TR" sz="1800" dirty="0" smtClean="0"/>
              <a:t>yapan şeylerin kullanımıyla ilgili doğru bilgilenme.</a:t>
            </a:r>
          </a:p>
          <a:p>
            <a:endParaRPr lang="tr-TR" sz="1800" dirty="0" smtClean="0"/>
          </a:p>
          <a:p>
            <a:r>
              <a:rPr lang="tr-TR" sz="1800" dirty="0" smtClean="0"/>
              <a:t>Çocuğunuzun </a:t>
            </a:r>
            <a:r>
              <a:rPr lang="tr-TR" sz="1800" dirty="0" smtClean="0"/>
              <a:t>en iyi ve en güvenilir arkadaşı siz olun.</a:t>
            </a:r>
          </a:p>
          <a:p>
            <a:endParaRPr lang="tr-TR" sz="1800" dirty="0" smtClean="0"/>
          </a:p>
          <a:p>
            <a:r>
              <a:rPr lang="tr-TR" sz="1800" dirty="0" smtClean="0"/>
              <a:t>Çocuklarınızla </a:t>
            </a:r>
            <a:r>
              <a:rPr lang="tr-TR" sz="1800" dirty="0" smtClean="0"/>
              <a:t>aranızda aile sözleşmesi imzalayın ve bunu titizlikle uygulayın.</a:t>
            </a:r>
          </a:p>
          <a:p>
            <a:endParaRPr lang="tr-TR" sz="18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 descr="C:\Users\18 Mart\Desktop\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5053"/>
            <a:ext cx="8712967" cy="6236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 descr="C:\Users\18 Mart\Desktop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7" y="188640"/>
            <a:ext cx="8560693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7652" name="Picture 4" descr="C:\Users\18 Mart\Desktop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8674" name="Picture 2" descr="C:\Users\18 Mart\Desktop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9698" name="Picture 2" descr="C:\Users\18 Mart\Desktop\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3587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22" name="Picture 2" descr="C:\Users\18 Mart\Desktop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04" y="260648"/>
            <a:ext cx="844576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Kitap önerisi</a:t>
            </a:r>
            <a:endParaRPr lang="tr-TR" dirty="0"/>
          </a:p>
        </p:txBody>
      </p:sp>
      <p:pic>
        <p:nvPicPr>
          <p:cNvPr id="31746" name="Picture 2" descr="C:\Users\18 Mart\Desktop\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9293" y="1412776"/>
            <a:ext cx="3405414" cy="4713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tr-TR" dirty="0" smtClean="0"/>
              <a:t>Beni Dinlediğiniz için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83768" y="2060848"/>
            <a:ext cx="5241776" cy="2869779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TEŞEKKÜR EDERİM…</a:t>
            </a:r>
            <a:endParaRPr lang="tr-TR" dirty="0"/>
          </a:p>
        </p:txBody>
      </p:sp>
      <p:pic>
        <p:nvPicPr>
          <p:cNvPr id="32770" name="Picture 2" descr="İstanbul Taze Çiçek Siparişi - İstanbul'a Çiçek Gönder - 7x24Çiç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80928"/>
            <a:ext cx="324036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Bilinçli Teknoloji Kullanımı Nedir?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Teknolojinin yaşamı kolaylaştırmak amacıyla gereğinde kullanılması ve hayatın diğer bölümlerini </a:t>
            </a:r>
            <a:r>
              <a:rPr lang="tr-TR" dirty="0" smtClean="0">
                <a:solidFill>
                  <a:srgbClr val="FF0000"/>
                </a:solidFill>
              </a:rPr>
              <a:t>(aile ilişkileri, çalışma, sosyal ilişkiler, oyun, uyku, yemek vb.) </a:t>
            </a:r>
            <a:r>
              <a:rPr lang="tr-TR" dirty="0" smtClean="0"/>
              <a:t>olumsuz etkilememesi bilinçli teknoloji kullanımı olarak tanımlanabilir.</a:t>
            </a:r>
            <a:endParaRPr lang="tr-TR" dirty="0"/>
          </a:p>
        </p:txBody>
      </p:sp>
      <p:pic>
        <p:nvPicPr>
          <p:cNvPr id="2050" name="Picture 2" descr="BİLİNÇLİ TEKNOLOJİ KULLANI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221088"/>
            <a:ext cx="48768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386" name="Picture 2" descr="C:\Users\18 Mart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/>
              <a:t>Teknolojik Araçların Barındırdığı Olası Riskler</a:t>
            </a:r>
            <a:br>
              <a:rPr lang="tr-TR" sz="3200" b="1" dirty="0" smtClean="0"/>
            </a:b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332656"/>
            <a:ext cx="8964488" cy="5544616"/>
          </a:xfrm>
        </p:spPr>
        <p:txBody>
          <a:bodyPr>
            <a:normAutofit lnSpcReduction="10000"/>
          </a:bodyPr>
          <a:lstStyle/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Fikren </a:t>
            </a:r>
            <a:r>
              <a:rPr lang="tr-TR" sz="2000" dirty="0" smtClean="0"/>
              <a:t>hazır olmadıkları bazı içeriklere maruz kalabilirler. 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(</a:t>
            </a:r>
            <a:r>
              <a:rPr lang="tr-TR" sz="2000" dirty="0" smtClean="0"/>
              <a:t>İnternette şiddet, alkol, madde kullanımı ve cinsellik başta olmak üzere bir çok </a:t>
            </a:r>
            <a:r>
              <a:rPr lang="tr-TR" sz="2000" dirty="0" smtClean="0">
                <a:solidFill>
                  <a:srgbClr val="FF0000"/>
                </a:solidFill>
              </a:rPr>
              <a:t>kötü örnek teşkil edecek içerikler</a:t>
            </a:r>
            <a:r>
              <a:rPr lang="tr-TR" sz="2000" dirty="0" smtClean="0"/>
              <a:t> mevcuttur.)</a:t>
            </a:r>
          </a:p>
          <a:p>
            <a:endParaRPr lang="tr-TR" sz="2000" dirty="0" smtClean="0"/>
          </a:p>
          <a:p>
            <a:r>
              <a:rPr lang="tr-TR" sz="2000" dirty="0" smtClean="0"/>
              <a:t>İnternet </a:t>
            </a:r>
            <a:r>
              <a:rPr lang="tr-TR" sz="2000" dirty="0" smtClean="0"/>
              <a:t>ortamında denetimsiz bırakılan çocukların, aşırı şiddet içeren resim, görüntü, video vb. içeriklere erişme ihtimalleri oldukça yüksektir. </a:t>
            </a:r>
          </a:p>
          <a:p>
            <a:endParaRPr lang="tr-TR" sz="2000" dirty="0" smtClean="0"/>
          </a:p>
          <a:p>
            <a:r>
              <a:rPr lang="tr-TR" sz="2000" dirty="0" smtClean="0"/>
              <a:t>Çocukların internet ortamında oynadıkları sohbet etme imkanı sunan oyunlar veya sosyal paylaşım </a:t>
            </a:r>
            <a:r>
              <a:rPr lang="tr-TR" sz="2000" dirty="0" smtClean="0"/>
              <a:t>sitelerinde</a:t>
            </a:r>
          </a:p>
          <a:p>
            <a:pPr>
              <a:buNone/>
            </a:pPr>
            <a:r>
              <a:rPr lang="tr-TR" sz="2000" dirty="0" smtClean="0"/>
              <a:t>yanlış </a:t>
            </a:r>
            <a:r>
              <a:rPr lang="tr-TR" sz="2000" dirty="0" smtClean="0"/>
              <a:t>arkadaşlıklar geliştirilmesine</a:t>
            </a:r>
            <a:r>
              <a:rPr lang="tr-TR" sz="2000" dirty="0" smtClean="0"/>
              <a:t>,</a:t>
            </a:r>
          </a:p>
          <a:p>
            <a:pPr>
              <a:buNone/>
            </a:pPr>
            <a:r>
              <a:rPr lang="tr-TR" sz="2000" dirty="0" smtClean="0"/>
              <a:t> </a:t>
            </a:r>
            <a:r>
              <a:rPr lang="tr-TR" sz="2000" dirty="0" smtClean="0"/>
              <a:t>kötü niyetli kişiler tarafından kandırılma, </a:t>
            </a:r>
            <a:r>
              <a:rPr lang="tr-TR" sz="2000" dirty="0" smtClean="0"/>
              <a:t>dolandırılma</a:t>
            </a:r>
            <a:r>
              <a:rPr lang="tr-TR" sz="2000" dirty="0" smtClean="0"/>
              <a:t>,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aileleri </a:t>
            </a:r>
            <a:r>
              <a:rPr lang="tr-TR" sz="2000" dirty="0" smtClean="0"/>
              <a:t>ile ilgili özel bilgilerin sızdırılması,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istismar</a:t>
            </a:r>
            <a:r>
              <a:rPr lang="tr-TR" sz="2000" dirty="0" smtClean="0"/>
              <a:t>, taciz edilme, kaçırılma gibi </a:t>
            </a:r>
          </a:p>
          <a:p>
            <a:pPr>
              <a:buNone/>
            </a:pPr>
            <a:r>
              <a:rPr lang="tr-TR" sz="2000" dirty="0" smtClean="0"/>
              <a:t>telafisi </a:t>
            </a:r>
            <a:r>
              <a:rPr lang="tr-TR" sz="2000" dirty="0" smtClean="0"/>
              <a:t>güç durumlara </a:t>
            </a:r>
            <a:r>
              <a:rPr lang="tr-TR" sz="2000" dirty="0" smtClean="0"/>
              <a:t>sebep olabilir.</a:t>
            </a:r>
            <a:endParaRPr lang="tr-TR" sz="2000" dirty="0" smtClean="0"/>
          </a:p>
          <a:p>
            <a:endParaRPr lang="tr-TR" sz="2000" dirty="0"/>
          </a:p>
        </p:txBody>
      </p:sp>
      <p:pic>
        <p:nvPicPr>
          <p:cNvPr id="17410" name="Picture 2" descr="C:\Users\18 Mart\Desktop\3,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653136"/>
            <a:ext cx="1944216" cy="2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C:\Users\18 Mart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xmlns="" val="399963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isContent="1" isInverted="1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Teknoloji Bağımlılığı nedir?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Bağımlılık; bireyin, fiziksel ve ruhsal olarak pek çok zarar görmesine rağmen bağımlısı olduğu maddeyi kullanmaya ya da bağımlısı olduğu davranışı yapmaya devam etmesi durumudur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tr-TR" sz="2400" dirty="0" smtClean="0"/>
              <a:t>İnternet ve teknoloji bağımlılığı; diğer bağımlılıklarda olduğu gibi kişinin bağımlısı olduğu teknolojik ürüne ulaşamadığında yoksunluk yaşadığı bir durum </a:t>
            </a:r>
            <a:r>
              <a:rPr lang="tr-TR" sz="2400" dirty="0" smtClean="0"/>
              <a:t>olarak tanımlanmaktadır.</a:t>
            </a:r>
            <a:endParaRPr lang="tr-TR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565</Words>
  <Application>Microsoft Office PowerPoint</Application>
  <PresentationFormat>Ekran Gösterisi (4:3)</PresentationFormat>
  <Paragraphs>112</Paragraphs>
  <Slides>35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18 MART İLKOKULU Merve Betül GÜNGÖR</vt:lpstr>
      <vt:lpstr>SUNUM İÇERİĞİ</vt:lpstr>
      <vt:lpstr>Slayt 3</vt:lpstr>
      <vt:lpstr>Bilinçli Teknoloji Kullanımı Nedir?</vt:lpstr>
      <vt:lpstr>Slayt 5</vt:lpstr>
      <vt:lpstr>Teknolojik Araçların Barındırdığı Olası Riskler </vt:lpstr>
      <vt:lpstr>Slayt 7</vt:lpstr>
      <vt:lpstr>Slayt 8</vt:lpstr>
      <vt:lpstr>Teknoloji Bağımlılığı nedir? </vt:lpstr>
      <vt:lpstr>Sosyal Medya Bağımlılığı</vt:lpstr>
      <vt:lpstr>Oyun Bağımlılığı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Önleyici Faktörler</vt:lpstr>
      <vt:lpstr>Slayt 29</vt:lpstr>
      <vt:lpstr>Slayt 30</vt:lpstr>
      <vt:lpstr>Slayt 31</vt:lpstr>
      <vt:lpstr>Slayt 32</vt:lpstr>
      <vt:lpstr>Slayt 33</vt:lpstr>
      <vt:lpstr>Kitap önerisi</vt:lpstr>
      <vt:lpstr>Beni Dinlediğiniz için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 MART İLKOKULU Merve Betül GÜNGÖR</dc:title>
  <dc:creator>18 Mart</dc:creator>
  <cp:lastModifiedBy>18 Mart</cp:lastModifiedBy>
  <cp:revision>12</cp:revision>
  <dcterms:created xsi:type="dcterms:W3CDTF">2024-10-30T06:46:52Z</dcterms:created>
  <dcterms:modified xsi:type="dcterms:W3CDTF">2024-10-30T08:24:01Z</dcterms:modified>
</cp:coreProperties>
</file>