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585" r:id="rId2"/>
    <p:sldId id="571" r:id="rId3"/>
    <p:sldId id="572" r:id="rId4"/>
    <p:sldId id="582" r:id="rId5"/>
    <p:sldId id="581" r:id="rId6"/>
    <p:sldId id="587" r:id="rId7"/>
    <p:sldId id="588" r:id="rId8"/>
    <p:sldId id="586" r:id="rId9"/>
    <p:sldId id="58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585"/>
            <p14:sldId id="571"/>
            <p14:sldId id="572"/>
            <p14:sldId id="573"/>
            <p14:sldId id="574"/>
            <p14:sldId id="575"/>
            <p14:sldId id="582"/>
            <p14:sldId id="576"/>
            <p14:sldId id="577"/>
            <p14:sldId id="578"/>
            <p14:sldId id="580"/>
            <p14:sldId id="581"/>
            <p14:sldId id="5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937"/>
    <a:srgbClr val="BE5E89"/>
    <a:srgbClr val="A86E3E"/>
    <a:srgbClr val="52361E"/>
    <a:srgbClr val="D3A577"/>
    <a:srgbClr val="FFE9D9"/>
    <a:srgbClr val="FFCC99"/>
    <a:srgbClr val="006BB4"/>
    <a:srgbClr val="53B9FF"/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3" autoAdjust="0"/>
    <p:restoredTop sz="87227" autoAdjust="0"/>
  </p:normalViewPr>
  <p:slideViewPr>
    <p:cSldViewPr snapToGrid="0">
      <p:cViewPr varScale="1">
        <p:scale>
          <a:sx n="91" d="100"/>
          <a:sy n="91" d="100"/>
        </p:scale>
        <p:origin x="-1350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10/02/2025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pPr/>
              <a:t>10/02/2025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pPr/>
              <a:t>10/02/2025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pPr/>
              <a:t>10/02/2025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pPr/>
              <a:t>10/02/2025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179" y="3723590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44179" y="4521308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33546" y="2925871"/>
            <a:ext cx="2359819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3" name="TextBox 182"/>
          <p:cNvSpPr txBox="1"/>
          <p:nvPr/>
        </p:nvSpPr>
        <p:spPr>
          <a:xfrm>
            <a:off x="1390930" y="3127953"/>
            <a:ext cx="2017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MERVE BETÜL GÜNGÖR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668247" y="3909881"/>
            <a:ext cx="17508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  <a:latin typeface="+mj-lt"/>
              </a:rPr>
              <a:t>Psikolojik Danışman ve</a:t>
            </a:r>
            <a:br>
              <a:rPr lang="tr-TR" sz="1100" b="1" dirty="0" smtClean="0">
                <a:solidFill>
                  <a:schemeClr val="bg1"/>
                </a:solidFill>
                <a:latin typeface="+mj-lt"/>
              </a:rPr>
            </a:br>
            <a:r>
              <a:rPr lang="tr-TR" sz="1100" b="1" dirty="0" smtClean="0">
                <a:solidFill>
                  <a:schemeClr val="bg1"/>
                </a:solidFill>
                <a:latin typeface="+mj-lt"/>
              </a:rPr>
              <a:t> Rehber Öğretmen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614223" y="4647145"/>
            <a:ext cx="16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18 MART İLKOKULU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204593" y="2418758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+mj-lt"/>
              </a:rPr>
              <a:t>2024-2025</a:t>
            </a:r>
            <a:endParaRPr lang="id-ID" sz="1200" b="1" dirty="0">
              <a:latin typeface="+mj-lt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204593" y="2600661"/>
            <a:ext cx="16238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dirty="0" smtClean="0">
                <a:solidFill>
                  <a:schemeClr val="tx2"/>
                </a:solidFill>
              </a:rPr>
              <a:t>Eğitim-öğretim Yılı</a:t>
            </a:r>
            <a:endParaRPr lang="id-ID" sz="1050" dirty="0">
              <a:solidFill>
                <a:schemeClr val="tx2"/>
              </a:solidFill>
            </a:endParaRPr>
          </a:p>
        </p:txBody>
      </p:sp>
      <p:grpSp>
        <p:nvGrpSpPr>
          <p:cNvPr id="1026" name="Group 196"/>
          <p:cNvGrpSpPr/>
          <p:nvPr/>
        </p:nvGrpSpPr>
        <p:grpSpPr>
          <a:xfrm>
            <a:off x="1164796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1220920" y="3939299"/>
            <a:ext cx="337861" cy="340097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1229345" y="4688407"/>
            <a:ext cx="384809" cy="384809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25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5" grpId="0" animBg="1"/>
      <p:bldP spid="1036" grpId="0" animBg="1"/>
      <p:bldP spid="1037" grpId="0" animBg="1"/>
      <p:bldP spid="183" grpId="0"/>
      <p:bldP spid="189" grpId="0"/>
      <p:bldP spid="193" grpId="0"/>
      <p:bldP spid="195" grpId="0"/>
      <p:bldP spid="196" grpId="0"/>
      <p:bldP spid="200" grpId="0" animBg="1"/>
      <p:bldP spid="2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</p:spTree>
    <p:extLst>
      <p:ext uri="{BB962C8B-B14F-4D97-AF65-F5344CB8AC3E}">
        <p14:creationId xmlns="" xmlns:p14="http://schemas.microsoft.com/office/powerpoint/2010/main" val="17821281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7"/>
            <a:ext cx="1301750" cy="534959"/>
            <a:chOff x="5287431" y="4623907"/>
            <a:chExt cx="1735667" cy="497394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7"/>
              <a:ext cx="1735667" cy="386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/>
              </a:r>
              <a:br>
                <a:rPr lang="tr-TR" sz="1050" b="1" dirty="0" smtClean="0">
                  <a:solidFill>
                    <a:schemeClr val="bg1"/>
                  </a:solidFill>
                  <a:latin typeface="+mj-lt"/>
                </a:rPr>
              </a:br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Kariyer Gelişim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6" y="4252597"/>
            <a:ext cx="1301752" cy="495805"/>
            <a:chOff x="8970429" y="4643251"/>
            <a:chExt cx="1735669" cy="478050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29" y="4643841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29" y="4643251"/>
              <a:ext cx="1735667" cy="400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Sosyal-Duygusal Gelişim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483256"/>
            <a:chOff x="1475839" y="4628983"/>
            <a:chExt cx="1735667" cy="492318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43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Akademik Gelişim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TextBox 25"/>
          <p:cNvSpPr txBox="1"/>
          <p:nvPr/>
        </p:nvSpPr>
        <p:spPr>
          <a:xfrm>
            <a:off x="454368" y="4880294"/>
            <a:ext cx="29383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*Zaman Yönetimi</a:t>
            </a:r>
            <a:br>
              <a:rPr lang="tr-TR" sz="1600" b="1" dirty="0" smtClean="0"/>
            </a:br>
            <a:r>
              <a:rPr lang="tr-TR" sz="1600" b="1" dirty="0" smtClean="0"/>
              <a:t>* Verimli Ders Çalışma Teknikleri</a:t>
            </a:r>
            <a:br>
              <a:rPr lang="tr-TR" sz="1600" b="1" dirty="0" smtClean="0"/>
            </a:br>
            <a:r>
              <a:rPr lang="tr-TR" sz="1600" b="1" dirty="0" smtClean="0"/>
              <a:t> *</a:t>
            </a:r>
            <a:r>
              <a:rPr lang="tr-TR" sz="1600" b="1" dirty="0" smtClean="0">
                <a:solidFill>
                  <a:srgbClr val="FF0000"/>
                </a:solidFill>
              </a:rPr>
              <a:t>Hedef Belirleme</a:t>
            </a:r>
          </a:p>
          <a:p>
            <a:r>
              <a:rPr lang="tr-TR" sz="1600" b="1" dirty="0" smtClean="0"/>
              <a:t> *Motivasyon</a:t>
            </a:r>
            <a:br>
              <a:rPr lang="tr-TR" sz="1600" b="1" dirty="0" smtClean="0"/>
            </a:br>
            <a:r>
              <a:rPr lang="tr-TR" sz="1600" b="1" dirty="0" smtClean="0"/>
              <a:t> *Başarısızlığın Nedenleri</a:t>
            </a:r>
            <a:r>
              <a:rPr lang="tr-TR" sz="1600" b="1" dirty="0"/>
              <a:t/>
            </a:r>
            <a:br>
              <a:rPr lang="tr-TR" sz="1600" b="1" dirty="0"/>
            </a:br>
            <a:r>
              <a:rPr lang="tr-TR" sz="1600" b="1" dirty="0" smtClean="0"/>
              <a:t>* Serbest Zamanı Değerlendirme</a:t>
            </a:r>
            <a:br>
              <a:rPr lang="tr-TR" sz="1600" b="1" dirty="0" smtClean="0"/>
            </a:br>
            <a:r>
              <a:rPr lang="tr-TR" sz="1600" b="1" dirty="0" smtClean="0"/>
              <a:t> *Öz Disiplin Geliştirme vb.</a:t>
            </a:r>
          </a:p>
        </p:txBody>
      </p:sp>
      <p:sp>
        <p:nvSpPr>
          <p:cNvPr id="30" name="TextBox 25"/>
          <p:cNvSpPr txBox="1"/>
          <p:nvPr/>
        </p:nvSpPr>
        <p:spPr>
          <a:xfrm>
            <a:off x="3455071" y="4906571"/>
            <a:ext cx="27923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*Meslek Tanıtımı</a:t>
            </a:r>
            <a:br>
              <a:rPr lang="tr-TR" sz="1600" b="1" dirty="0" smtClean="0"/>
            </a:br>
            <a:r>
              <a:rPr lang="tr-TR" sz="1600" b="1" dirty="0" smtClean="0"/>
              <a:t>* Mesleki Hedef Belirleme</a:t>
            </a:r>
            <a:br>
              <a:rPr lang="tr-TR" sz="1600" b="1" dirty="0" smtClean="0"/>
            </a:br>
            <a:r>
              <a:rPr lang="tr-TR" sz="1600" b="1" dirty="0" smtClean="0"/>
              <a:t>* </a:t>
            </a:r>
            <a:r>
              <a:rPr lang="tr-TR" sz="1600" b="1" dirty="0" smtClean="0">
                <a:solidFill>
                  <a:srgbClr val="7030A0"/>
                </a:solidFill>
              </a:rPr>
              <a:t>Meslek ile ilgi değer yetenek </a:t>
            </a:r>
            <a:br>
              <a:rPr lang="tr-TR" sz="1600" b="1" dirty="0" smtClean="0">
                <a:solidFill>
                  <a:srgbClr val="7030A0"/>
                </a:solidFill>
              </a:rPr>
            </a:br>
            <a:r>
              <a:rPr lang="tr-TR" sz="1600" b="1" dirty="0" smtClean="0">
                <a:solidFill>
                  <a:srgbClr val="7030A0"/>
                </a:solidFill>
              </a:rPr>
              <a:t> ve kişisel özellik ilişkisi</a:t>
            </a:r>
            <a:br>
              <a:rPr lang="tr-TR" sz="1600" b="1" dirty="0" smtClean="0">
                <a:solidFill>
                  <a:srgbClr val="7030A0"/>
                </a:solidFill>
              </a:rPr>
            </a:br>
            <a:r>
              <a:rPr lang="tr-TR" sz="1600" b="1" dirty="0" smtClean="0">
                <a:solidFill>
                  <a:srgbClr val="7030A0"/>
                </a:solidFill>
              </a:rPr>
              <a:t>vb.</a:t>
            </a:r>
          </a:p>
        </p:txBody>
      </p:sp>
      <p:sp>
        <p:nvSpPr>
          <p:cNvPr id="31" name="TextBox 25"/>
          <p:cNvSpPr txBox="1"/>
          <p:nvPr/>
        </p:nvSpPr>
        <p:spPr>
          <a:xfrm>
            <a:off x="6329650" y="4964377"/>
            <a:ext cx="281609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*</a:t>
            </a:r>
            <a:r>
              <a:rPr lang="tr-TR" sz="1600" b="1" dirty="0" smtClean="0">
                <a:solidFill>
                  <a:srgbClr val="7030A0"/>
                </a:solidFill>
              </a:rPr>
              <a:t>Sosyal Beceriler</a:t>
            </a:r>
            <a:r>
              <a:rPr lang="tr-TR" sz="1600" b="1" dirty="0" smtClean="0"/>
              <a:t/>
            </a:r>
            <a:br>
              <a:rPr lang="tr-TR" sz="1600" b="1" dirty="0" smtClean="0"/>
            </a:br>
            <a:r>
              <a:rPr lang="tr-TR" sz="1600" b="1" dirty="0" smtClean="0"/>
              <a:t>*Arkadaşlık İlişkileri</a:t>
            </a:r>
            <a:br>
              <a:rPr lang="tr-TR" sz="1600" b="1" dirty="0" smtClean="0"/>
            </a:br>
            <a:r>
              <a:rPr lang="tr-TR" sz="1600" b="1" dirty="0" smtClean="0"/>
              <a:t>*Akran Zorbalığı</a:t>
            </a:r>
            <a:br>
              <a:rPr lang="tr-TR" sz="1600" b="1" dirty="0" smtClean="0"/>
            </a:br>
            <a:r>
              <a:rPr lang="tr-TR" sz="1600" b="1" dirty="0" smtClean="0"/>
              <a:t>* Problem Davranış</a:t>
            </a:r>
            <a:br>
              <a:rPr lang="tr-TR" sz="1600" b="1" dirty="0" smtClean="0"/>
            </a:br>
            <a:r>
              <a:rPr lang="tr-TR" sz="1600" b="1" dirty="0" smtClean="0"/>
              <a:t>*Çatışma Çözme Becerileri</a:t>
            </a:r>
            <a:br>
              <a:rPr lang="tr-TR" sz="1600" b="1" dirty="0" smtClean="0"/>
            </a:br>
            <a:r>
              <a:rPr lang="tr-TR" sz="1600" b="1" dirty="0" smtClean="0"/>
              <a:t>*Öfke Yönetimi </a:t>
            </a:r>
            <a:br>
              <a:rPr lang="tr-TR" sz="1600" b="1" dirty="0" smtClean="0"/>
            </a:br>
            <a:r>
              <a:rPr lang="tr-TR" sz="1600" b="1" dirty="0" smtClean="0"/>
              <a:t>*</a:t>
            </a:r>
            <a:r>
              <a:rPr lang="tr-TR" sz="1600" b="1" dirty="0" smtClean="0">
                <a:solidFill>
                  <a:srgbClr val="FF0000"/>
                </a:solidFill>
              </a:rPr>
              <a:t>Bilinçli Teknoloji Kullanımı </a:t>
            </a:r>
            <a:r>
              <a:rPr lang="tr-TR" sz="1600" b="1" dirty="0" smtClean="0"/>
              <a:t>vb.</a:t>
            </a:r>
            <a:br>
              <a:rPr lang="tr-TR" sz="1600" b="1" dirty="0" smtClean="0"/>
            </a:br>
            <a:r>
              <a:rPr lang="tr-TR" sz="1600" b="1" dirty="0" smtClean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693410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191000"/>
            <a:ext cx="1390650" cy="838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943225"/>
            <a:ext cx="1343025" cy="81915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019550"/>
            <a:ext cx="1733550" cy="800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809875"/>
            <a:ext cx="1590675" cy="9429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181350"/>
            <a:ext cx="676275" cy="15335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628900"/>
            <a:ext cx="628650" cy="14382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9950"/>
            <a:ext cx="1143000" cy="12287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686050"/>
            <a:ext cx="971550" cy="8858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480777"/>
            <a:ext cx="2000250" cy="200025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50975" y="3415586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extBox 22"/>
          <p:cNvSpPr txBox="1"/>
          <p:nvPr/>
        </p:nvSpPr>
        <p:spPr>
          <a:xfrm>
            <a:off x="2148483" y="41122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Gizlilik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5482" y="3330861"/>
            <a:ext cx="11849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Gönüllülük</a:t>
            </a:r>
            <a:endParaRPr lang="id-ID" sz="15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497173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5"/>
          <p:cNvSpPr txBox="1"/>
          <p:nvPr/>
        </p:nvSpPr>
        <p:spPr>
          <a:xfrm>
            <a:off x="5444188" y="4216883"/>
            <a:ext cx="6783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Saygı</a:t>
            </a:r>
            <a:endParaRPr lang="id-ID" sz="15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981512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5862768" y="2585806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Tüm</a:t>
            </a:r>
          </a:p>
          <a:p>
            <a:pPr algn="ctr"/>
            <a:r>
              <a:rPr lang="tr-TR" sz="1500" b="1" dirty="0" smtClean="0">
                <a:latin typeface="+mj-lt"/>
              </a:rPr>
              <a:t>Öğrenciler</a:t>
            </a:r>
            <a:endParaRPr lang="id-ID" sz="15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82838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7008348" y="373424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Çift Taraflı</a:t>
            </a:r>
          </a:p>
          <a:p>
            <a:pPr algn="ctr"/>
            <a:r>
              <a:rPr lang="tr-TR" sz="1400" b="1" dirty="0" smtClean="0">
                <a:latin typeface="+mj-lt"/>
              </a:rPr>
              <a:t>İletişim</a:t>
            </a:r>
            <a:endParaRPr lang="id-ID" sz="1400" b="1" dirty="0">
              <a:latin typeface="+mj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3642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00104" y="2809303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0104" y="356320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Tek yönlü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206" y="3415130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32969" y="3577177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2602" y="3471635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Sihirli güce sahip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Box 25"/>
          <p:cNvSpPr txBox="1"/>
          <p:nvPr/>
        </p:nvSpPr>
        <p:spPr>
          <a:xfrm>
            <a:off x="1016671" y="5757909"/>
            <a:ext cx="23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</a:t>
            </a:r>
            <a:endParaRPr lang="tr-TR" sz="1600" b="1" dirty="0" smtClean="0">
              <a:solidFill>
                <a:srgbClr val="7030A0"/>
              </a:solidFill>
            </a:endParaRPr>
          </a:p>
        </p:txBody>
      </p:sp>
      <p:sp>
        <p:nvSpPr>
          <p:cNvPr id="30" name="1 Altbilgi Yer Tutucusu"/>
          <p:cNvSpPr>
            <a:spLocks noGrp="1"/>
          </p:cNvSpPr>
          <p:nvPr>
            <p:ph type="ftr" sz="quarter" idx="11"/>
          </p:nvPr>
        </p:nvSpPr>
        <p:spPr>
          <a:xfrm>
            <a:off x="2902826" y="5830833"/>
            <a:ext cx="3086100" cy="365125"/>
          </a:xfrm>
        </p:spPr>
        <p:txBody>
          <a:bodyPr/>
          <a:lstStyle/>
          <a:p>
            <a:r>
              <a:rPr lang="tr-TR" sz="2400" b="1" dirty="0" err="1" smtClean="0">
                <a:solidFill>
                  <a:schemeClr val="tx1"/>
                </a:solidFill>
              </a:rPr>
              <a:t>İnstagram</a:t>
            </a:r>
            <a:r>
              <a:rPr lang="tr-TR" sz="2400" b="1" dirty="0" smtClean="0">
                <a:solidFill>
                  <a:schemeClr val="tx1"/>
                </a:solidFill>
              </a:rPr>
              <a:t> adresimiz: @rehberlik18mart</a:t>
            </a:r>
            <a:endParaRPr lang="id-ID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8 Mart\Desktop\kılav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4317" y="430924"/>
            <a:ext cx="4477407" cy="5765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pic>
        <p:nvPicPr>
          <p:cNvPr id="3074" name="Picture 2" descr="C:\Users\18 Mart\Desktop\değer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8546" y="220717"/>
            <a:ext cx="6184516" cy="6442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8 Mart\Desktop\velinin rolü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503238"/>
            <a:ext cx="4953000" cy="5849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4144567" y="3665930"/>
            <a:ext cx="1102482" cy="3188151"/>
          </a:xfrm>
          <a:custGeom>
            <a:avLst/>
            <a:gdLst>
              <a:gd name="T0" fmla="*/ 0 w 407"/>
              <a:gd name="T1" fmla="*/ 33 h 1302"/>
              <a:gd name="T2" fmla="*/ 77 w 407"/>
              <a:gd name="T3" fmla="*/ 1302 h 1302"/>
              <a:gd name="T4" fmla="*/ 368 w 407"/>
              <a:gd name="T5" fmla="*/ 1302 h 1302"/>
              <a:gd name="T6" fmla="*/ 354 w 407"/>
              <a:gd name="T7" fmla="*/ 656 h 1302"/>
              <a:gd name="T8" fmla="*/ 49 w 407"/>
              <a:gd name="T9" fmla="*/ 0 h 1302"/>
              <a:gd name="T10" fmla="*/ 0 w 407"/>
              <a:gd name="T11" fmla="*/ 33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7" h="1302">
                <a:moveTo>
                  <a:pt x="0" y="33"/>
                </a:moveTo>
                <a:cubicBezTo>
                  <a:pt x="228" y="442"/>
                  <a:pt x="210" y="885"/>
                  <a:pt x="77" y="1302"/>
                </a:cubicBezTo>
                <a:cubicBezTo>
                  <a:pt x="368" y="1302"/>
                  <a:pt x="368" y="1302"/>
                  <a:pt x="368" y="1302"/>
                </a:cubicBezTo>
                <a:cubicBezTo>
                  <a:pt x="402" y="1058"/>
                  <a:pt x="407" y="897"/>
                  <a:pt x="354" y="656"/>
                </a:cubicBezTo>
                <a:cubicBezTo>
                  <a:pt x="302" y="416"/>
                  <a:pt x="196" y="189"/>
                  <a:pt x="49" y="0"/>
                </a:cubicBezTo>
                <a:lnTo>
                  <a:pt x="0" y="3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418285" y="4501751"/>
            <a:ext cx="1456898" cy="751565"/>
          </a:xfrm>
          <a:custGeom>
            <a:avLst/>
            <a:gdLst>
              <a:gd name="T0" fmla="*/ 127 w 585"/>
              <a:gd name="T1" fmla="*/ 29 h 307"/>
              <a:gd name="T2" fmla="*/ 82 w 585"/>
              <a:gd name="T3" fmla="*/ 0 h 307"/>
              <a:gd name="T4" fmla="*/ 0 w 585"/>
              <a:gd name="T5" fmla="*/ 18 h 307"/>
              <a:gd name="T6" fmla="*/ 102 w 585"/>
              <a:gd name="T7" fmla="*/ 106 h 307"/>
              <a:gd name="T8" fmla="*/ 581 w 585"/>
              <a:gd name="T9" fmla="*/ 307 h 307"/>
              <a:gd name="T10" fmla="*/ 585 w 585"/>
              <a:gd name="T11" fmla="*/ 168 h 307"/>
              <a:gd name="T12" fmla="*/ 127 w 585"/>
              <a:gd name="T13" fmla="*/ 29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" h="307">
                <a:moveTo>
                  <a:pt x="127" y="29"/>
                </a:moveTo>
                <a:cubicBezTo>
                  <a:pt x="112" y="20"/>
                  <a:pt x="97" y="11"/>
                  <a:pt x="82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33" y="50"/>
                  <a:pt x="67" y="79"/>
                  <a:pt x="102" y="106"/>
                </a:cubicBezTo>
                <a:cubicBezTo>
                  <a:pt x="251" y="215"/>
                  <a:pt x="411" y="279"/>
                  <a:pt x="581" y="307"/>
                </a:cubicBezTo>
                <a:cubicBezTo>
                  <a:pt x="585" y="168"/>
                  <a:pt x="585" y="168"/>
                  <a:pt x="585" y="168"/>
                </a:cubicBezTo>
                <a:cubicBezTo>
                  <a:pt x="432" y="161"/>
                  <a:pt x="271" y="116"/>
                  <a:pt x="127" y="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26777" y="3571579"/>
            <a:ext cx="911197" cy="1685443"/>
          </a:xfrm>
          <a:custGeom>
            <a:avLst/>
            <a:gdLst>
              <a:gd name="T0" fmla="*/ 234 w 266"/>
              <a:gd name="T1" fmla="*/ 0 h 614"/>
              <a:gd name="T2" fmla="*/ 193 w 266"/>
              <a:gd name="T3" fmla="*/ 156 h 614"/>
              <a:gd name="T4" fmla="*/ 50 w 266"/>
              <a:gd name="T5" fmla="*/ 429 h 614"/>
              <a:gd name="T6" fmla="*/ 0 w 266"/>
              <a:gd name="T7" fmla="*/ 489 h 614"/>
              <a:gd name="T8" fmla="*/ 36 w 266"/>
              <a:gd name="T9" fmla="*/ 614 h 614"/>
              <a:gd name="T10" fmla="*/ 102 w 266"/>
              <a:gd name="T11" fmla="*/ 517 h 614"/>
              <a:gd name="T12" fmla="*/ 235 w 266"/>
              <a:gd name="T13" fmla="*/ 202 h 614"/>
              <a:gd name="T14" fmla="*/ 266 w 266"/>
              <a:gd name="T15" fmla="*/ 49 h 614"/>
              <a:gd name="T16" fmla="*/ 234 w 266"/>
              <a:gd name="T17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6" h="614">
                <a:moveTo>
                  <a:pt x="234" y="0"/>
                </a:moveTo>
                <a:cubicBezTo>
                  <a:pt x="224" y="55"/>
                  <a:pt x="210" y="108"/>
                  <a:pt x="193" y="156"/>
                </a:cubicBezTo>
                <a:cubicBezTo>
                  <a:pt x="157" y="262"/>
                  <a:pt x="107" y="353"/>
                  <a:pt x="50" y="429"/>
                </a:cubicBezTo>
                <a:cubicBezTo>
                  <a:pt x="34" y="450"/>
                  <a:pt x="17" y="470"/>
                  <a:pt x="0" y="489"/>
                </a:cubicBezTo>
                <a:cubicBezTo>
                  <a:pt x="36" y="614"/>
                  <a:pt x="36" y="614"/>
                  <a:pt x="36" y="614"/>
                </a:cubicBezTo>
                <a:cubicBezTo>
                  <a:pt x="59" y="583"/>
                  <a:pt x="81" y="551"/>
                  <a:pt x="102" y="517"/>
                </a:cubicBezTo>
                <a:cubicBezTo>
                  <a:pt x="157" y="426"/>
                  <a:pt x="203" y="321"/>
                  <a:pt x="235" y="202"/>
                </a:cubicBezTo>
                <a:cubicBezTo>
                  <a:pt x="247" y="153"/>
                  <a:pt x="258" y="102"/>
                  <a:pt x="266" y="49"/>
                </a:cubicBezTo>
                <a:lnTo>
                  <a:pt x="23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97626" y="5576990"/>
            <a:ext cx="1459125" cy="418107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Rehberlik servisi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 rot="4567670">
            <a:off x="5738358" y="3319103"/>
            <a:ext cx="1382314" cy="238479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632292" y="3161970"/>
            <a:ext cx="697508" cy="1203360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 rot="1034185">
            <a:off x="5325136" y="1827146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 rot="18372114">
            <a:off x="2272254" y="3009688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 rot="19386348">
            <a:off x="3848504" y="3903549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 rot="8899099">
            <a:off x="5156977" y="4856724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 rot="14235448">
            <a:off x="2869976" y="4503820"/>
            <a:ext cx="549747" cy="94843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 rot="19765408">
            <a:off x="3280786" y="2116524"/>
            <a:ext cx="974011" cy="168037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 rot="14235448">
            <a:off x="4183327" y="5147424"/>
            <a:ext cx="237012" cy="40889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 rot="10800000">
            <a:off x="3504784" y="4861660"/>
            <a:ext cx="284349" cy="49056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 rot="829878">
            <a:off x="4345636" y="3163417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12"/>
          <p:cNvSpPr>
            <a:spLocks/>
          </p:cNvSpPr>
          <p:nvPr/>
        </p:nvSpPr>
        <p:spPr bwMode="auto">
          <a:xfrm rot="17678962">
            <a:off x="3814104" y="3610250"/>
            <a:ext cx="253600" cy="437519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TextBox 39"/>
          <p:cNvSpPr txBox="1"/>
          <p:nvPr/>
        </p:nvSpPr>
        <p:spPr>
          <a:xfrm rot="20828341">
            <a:off x="5519065" y="4185084"/>
            <a:ext cx="20233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  <a:latin typeface="+mj-lt"/>
              </a:rPr>
              <a:t>Hafta içi Her gün </a:t>
            </a:r>
            <a:br>
              <a:rPr lang="tr-TR" sz="1100" b="1" dirty="0" smtClean="0">
                <a:solidFill>
                  <a:schemeClr val="bg1"/>
                </a:solidFill>
                <a:latin typeface="+mj-lt"/>
              </a:rPr>
            </a:br>
            <a:r>
              <a:rPr lang="tr-TR" sz="1100" b="1" dirty="0" smtClean="0">
                <a:solidFill>
                  <a:schemeClr val="bg1"/>
                </a:solidFill>
                <a:latin typeface="+mj-lt"/>
              </a:rPr>
              <a:t>Randevu oluşturabilirsiniz. 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 rot="1784377">
            <a:off x="2300738" y="3808972"/>
            <a:ext cx="1447664" cy="342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Teşekkürler.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3552194">
            <a:off x="3179495" y="2792258"/>
            <a:ext cx="1200098" cy="489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Sunumumuz </a:t>
            </a:r>
          </a:p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Bitmiştir.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 rot="17333049">
            <a:off x="5213015" y="2636767"/>
            <a:ext cx="13099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9:00—15:00 </a:t>
            </a:r>
          </a:p>
        </p:txBody>
      </p:sp>
      <p:sp>
        <p:nvSpPr>
          <p:cNvPr id="46" name="Freeform 12"/>
          <p:cNvSpPr>
            <a:spLocks/>
          </p:cNvSpPr>
          <p:nvPr/>
        </p:nvSpPr>
        <p:spPr bwMode="auto">
          <a:xfrm rot="829878">
            <a:off x="4637752" y="2915878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1041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bitmiştir…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570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/>
      <p:bldP spid="46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10786</TotalTime>
  <Words>132</Words>
  <Application>Microsoft Office PowerPoint</Application>
  <PresentationFormat>Ekran Gösterisi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Rehberlik Servisini Tanıyalım</vt:lpstr>
      <vt:lpstr>Rehberlik Nedir?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18 Mart</cp:lastModifiedBy>
  <cp:revision>566</cp:revision>
  <dcterms:created xsi:type="dcterms:W3CDTF">2014-12-21T04:26:02Z</dcterms:created>
  <dcterms:modified xsi:type="dcterms:W3CDTF">2025-02-10T10:33:02Z</dcterms:modified>
</cp:coreProperties>
</file>